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6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11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640F9-73B4-41D9-BC9A-ACBFE75E9BF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E2276D7-5F01-41B4-AEBC-A63D0977B1F1}">
      <dgm:prSet/>
      <dgm:spPr/>
      <dgm:t>
        <a:bodyPr/>
        <a:lstStyle/>
        <a:p>
          <a:r>
            <a:rPr lang="en-US"/>
            <a:t>Name</a:t>
          </a:r>
        </a:p>
      </dgm:t>
    </dgm:pt>
    <dgm:pt modelId="{793E77D7-7918-4305-833B-6D153858E6F5}" type="parTrans" cxnId="{85498AD4-E91F-46DE-8DAD-E45B516F0C57}">
      <dgm:prSet/>
      <dgm:spPr/>
      <dgm:t>
        <a:bodyPr/>
        <a:lstStyle/>
        <a:p>
          <a:endParaRPr lang="en-US"/>
        </a:p>
      </dgm:t>
    </dgm:pt>
    <dgm:pt modelId="{02701806-A465-4DCA-A2AB-ECF051B9E22E}" type="sibTrans" cxnId="{85498AD4-E91F-46DE-8DAD-E45B516F0C57}">
      <dgm:prSet/>
      <dgm:spPr/>
      <dgm:t>
        <a:bodyPr/>
        <a:lstStyle/>
        <a:p>
          <a:endParaRPr lang="en-US"/>
        </a:p>
      </dgm:t>
    </dgm:pt>
    <dgm:pt modelId="{4A699A2D-F776-4B92-83BD-9A866B895CEF}">
      <dgm:prSet/>
      <dgm:spPr/>
      <dgm:t>
        <a:bodyPr/>
        <a:lstStyle/>
        <a:p>
          <a:r>
            <a:rPr lang="en-US"/>
            <a:t>1) A belief you hold (e.g., ‘I find Microsoft products to be overly cumbersome’)</a:t>
          </a:r>
        </a:p>
      </dgm:t>
    </dgm:pt>
    <dgm:pt modelId="{2D6FB44B-2A76-47C7-9CC6-27A80C525413}" type="parTrans" cxnId="{CE1CE35E-49AB-4619-A141-4AF303AF77A7}">
      <dgm:prSet/>
      <dgm:spPr/>
      <dgm:t>
        <a:bodyPr/>
        <a:lstStyle/>
        <a:p>
          <a:endParaRPr lang="en-US"/>
        </a:p>
      </dgm:t>
    </dgm:pt>
    <dgm:pt modelId="{B0F5F37A-F400-4A0E-ABE7-08FC601A2486}" type="sibTrans" cxnId="{CE1CE35E-49AB-4619-A141-4AF303AF77A7}">
      <dgm:prSet/>
      <dgm:spPr/>
      <dgm:t>
        <a:bodyPr/>
        <a:lstStyle/>
        <a:p>
          <a:endParaRPr lang="en-US"/>
        </a:p>
      </dgm:t>
    </dgm:pt>
    <dgm:pt modelId="{71F9748B-3E3F-442C-8A70-4ACCA13636DD}">
      <dgm:prSet/>
      <dgm:spPr/>
      <dgm:t>
        <a:bodyPr/>
        <a:lstStyle/>
        <a:p>
          <a:r>
            <a:rPr lang="en-US"/>
            <a:t>2) Another belief you hold (e.g., ‘The Quarterdeck will serve Tacos tomorrow’)</a:t>
          </a:r>
        </a:p>
      </dgm:t>
    </dgm:pt>
    <dgm:pt modelId="{B1B627EB-496F-42B9-9ADC-FD728F85D16D}" type="parTrans" cxnId="{74F7BCAA-0460-4401-88AF-2765162779A2}">
      <dgm:prSet/>
      <dgm:spPr/>
      <dgm:t>
        <a:bodyPr/>
        <a:lstStyle/>
        <a:p>
          <a:endParaRPr lang="en-US"/>
        </a:p>
      </dgm:t>
    </dgm:pt>
    <dgm:pt modelId="{FDEB134D-61EA-4F18-9F1A-98F76272C290}" type="sibTrans" cxnId="{74F7BCAA-0460-4401-88AF-2765162779A2}">
      <dgm:prSet/>
      <dgm:spPr/>
      <dgm:t>
        <a:bodyPr/>
        <a:lstStyle/>
        <a:p>
          <a:endParaRPr lang="en-US"/>
        </a:p>
      </dgm:t>
    </dgm:pt>
    <dgm:pt modelId="{0688E204-8E65-410C-A3E0-5C0F6789D6A6}" type="pres">
      <dgm:prSet presAssocID="{37B640F9-73B4-41D9-BC9A-ACBFE75E9BF7}" presName="root" presStyleCnt="0">
        <dgm:presLayoutVars>
          <dgm:dir/>
          <dgm:resizeHandles val="exact"/>
        </dgm:presLayoutVars>
      </dgm:prSet>
      <dgm:spPr/>
    </dgm:pt>
    <dgm:pt modelId="{FD2C3031-0EC5-4203-9F7D-6D90DD0AADFA}" type="pres">
      <dgm:prSet presAssocID="{AE2276D7-5F01-41B4-AEBC-A63D0977B1F1}" presName="compNode" presStyleCnt="0"/>
      <dgm:spPr/>
    </dgm:pt>
    <dgm:pt modelId="{2A422060-7733-4CA1-AB74-4C3B33B9D1C0}" type="pres">
      <dgm:prSet presAssocID="{AE2276D7-5F01-41B4-AEBC-A63D0977B1F1}" presName="bgRect" presStyleLbl="bgShp" presStyleIdx="0" presStyleCnt="3"/>
      <dgm:spPr/>
    </dgm:pt>
    <dgm:pt modelId="{B73C9378-BD64-420D-94FB-B269A4B21D8F}" type="pres">
      <dgm:prSet presAssocID="{AE2276D7-5F01-41B4-AEBC-A63D0977B1F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5852B894-6FA9-4D24-9C60-172F4E57F367}" type="pres">
      <dgm:prSet presAssocID="{AE2276D7-5F01-41B4-AEBC-A63D0977B1F1}" presName="spaceRect" presStyleCnt="0"/>
      <dgm:spPr/>
    </dgm:pt>
    <dgm:pt modelId="{0CF42527-0FB9-408A-BEB5-DD89E368F0FB}" type="pres">
      <dgm:prSet presAssocID="{AE2276D7-5F01-41B4-AEBC-A63D0977B1F1}" presName="parTx" presStyleLbl="revTx" presStyleIdx="0" presStyleCnt="3">
        <dgm:presLayoutVars>
          <dgm:chMax val="0"/>
          <dgm:chPref val="0"/>
        </dgm:presLayoutVars>
      </dgm:prSet>
      <dgm:spPr/>
    </dgm:pt>
    <dgm:pt modelId="{E10EC251-2B28-4B26-B8F3-F3ECFB1EA5AB}" type="pres">
      <dgm:prSet presAssocID="{02701806-A465-4DCA-A2AB-ECF051B9E22E}" presName="sibTrans" presStyleCnt="0"/>
      <dgm:spPr/>
    </dgm:pt>
    <dgm:pt modelId="{4D2544FB-912F-451B-BBF8-021C15BF4219}" type="pres">
      <dgm:prSet presAssocID="{4A699A2D-F776-4B92-83BD-9A866B895CEF}" presName="compNode" presStyleCnt="0"/>
      <dgm:spPr/>
    </dgm:pt>
    <dgm:pt modelId="{BBCF94DD-3B90-4E63-83FC-74B728567E52}" type="pres">
      <dgm:prSet presAssocID="{4A699A2D-F776-4B92-83BD-9A866B895CEF}" presName="bgRect" presStyleLbl="bgShp" presStyleIdx="1" presStyleCnt="3"/>
      <dgm:spPr/>
    </dgm:pt>
    <dgm:pt modelId="{88E51232-B6AE-4F1F-B40A-AF12B3E462F4}" type="pres">
      <dgm:prSet presAssocID="{4A699A2D-F776-4B92-83BD-9A866B895CE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A515BA3B-A4CC-47A1-AC9E-8DBF7D822B74}" type="pres">
      <dgm:prSet presAssocID="{4A699A2D-F776-4B92-83BD-9A866B895CEF}" presName="spaceRect" presStyleCnt="0"/>
      <dgm:spPr/>
    </dgm:pt>
    <dgm:pt modelId="{82A1BCB3-BCEE-4A40-8159-430DFEC57F4A}" type="pres">
      <dgm:prSet presAssocID="{4A699A2D-F776-4B92-83BD-9A866B895CEF}" presName="parTx" presStyleLbl="revTx" presStyleIdx="1" presStyleCnt="3">
        <dgm:presLayoutVars>
          <dgm:chMax val="0"/>
          <dgm:chPref val="0"/>
        </dgm:presLayoutVars>
      </dgm:prSet>
      <dgm:spPr/>
    </dgm:pt>
    <dgm:pt modelId="{A0460C89-1E4E-4EF7-9EEE-B85146778419}" type="pres">
      <dgm:prSet presAssocID="{B0F5F37A-F400-4A0E-ABE7-08FC601A2486}" presName="sibTrans" presStyleCnt="0"/>
      <dgm:spPr/>
    </dgm:pt>
    <dgm:pt modelId="{7F769582-A03D-44B3-A468-ED423F44FE8B}" type="pres">
      <dgm:prSet presAssocID="{71F9748B-3E3F-442C-8A70-4ACCA13636DD}" presName="compNode" presStyleCnt="0"/>
      <dgm:spPr/>
    </dgm:pt>
    <dgm:pt modelId="{0301E166-2A9C-4CDA-81FB-7CC245B4793D}" type="pres">
      <dgm:prSet presAssocID="{71F9748B-3E3F-442C-8A70-4ACCA13636DD}" presName="bgRect" presStyleLbl="bgShp" presStyleIdx="2" presStyleCnt="3"/>
      <dgm:spPr/>
    </dgm:pt>
    <dgm:pt modelId="{567CE78E-F97A-41FE-B0B9-140D7FA99AAB}" type="pres">
      <dgm:prSet presAssocID="{71F9748B-3E3F-442C-8A70-4ACCA13636D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33F4AC79-ACDB-4AA3-A1D6-A9DF1A76F643}" type="pres">
      <dgm:prSet presAssocID="{71F9748B-3E3F-442C-8A70-4ACCA13636DD}" presName="spaceRect" presStyleCnt="0"/>
      <dgm:spPr/>
    </dgm:pt>
    <dgm:pt modelId="{6D505B79-9FDE-4898-ABBF-23F7EFA5CE35}" type="pres">
      <dgm:prSet presAssocID="{71F9748B-3E3F-442C-8A70-4ACCA13636D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50C4410-1F6F-4A05-9ED0-19FEE2D7BC0C}" type="presOf" srcId="{AE2276D7-5F01-41B4-AEBC-A63D0977B1F1}" destId="{0CF42527-0FB9-408A-BEB5-DD89E368F0FB}" srcOrd="0" destOrd="0" presId="urn:microsoft.com/office/officeart/2018/2/layout/IconVerticalSolidList"/>
    <dgm:cxn modelId="{CD2FFF3C-B0E4-41C2-8BA1-B188102BEE0C}" type="presOf" srcId="{71F9748B-3E3F-442C-8A70-4ACCA13636DD}" destId="{6D505B79-9FDE-4898-ABBF-23F7EFA5CE35}" srcOrd="0" destOrd="0" presId="urn:microsoft.com/office/officeart/2018/2/layout/IconVerticalSolidList"/>
    <dgm:cxn modelId="{CE1CE35E-49AB-4619-A141-4AF303AF77A7}" srcId="{37B640F9-73B4-41D9-BC9A-ACBFE75E9BF7}" destId="{4A699A2D-F776-4B92-83BD-9A866B895CEF}" srcOrd="1" destOrd="0" parTransId="{2D6FB44B-2A76-47C7-9CC6-27A80C525413}" sibTransId="{B0F5F37A-F400-4A0E-ABE7-08FC601A2486}"/>
    <dgm:cxn modelId="{74F7BCAA-0460-4401-88AF-2765162779A2}" srcId="{37B640F9-73B4-41D9-BC9A-ACBFE75E9BF7}" destId="{71F9748B-3E3F-442C-8A70-4ACCA13636DD}" srcOrd="2" destOrd="0" parTransId="{B1B627EB-496F-42B9-9ADC-FD728F85D16D}" sibTransId="{FDEB134D-61EA-4F18-9F1A-98F76272C290}"/>
    <dgm:cxn modelId="{85498AD4-E91F-46DE-8DAD-E45B516F0C57}" srcId="{37B640F9-73B4-41D9-BC9A-ACBFE75E9BF7}" destId="{AE2276D7-5F01-41B4-AEBC-A63D0977B1F1}" srcOrd="0" destOrd="0" parTransId="{793E77D7-7918-4305-833B-6D153858E6F5}" sibTransId="{02701806-A465-4DCA-A2AB-ECF051B9E22E}"/>
    <dgm:cxn modelId="{7E5607F3-F8C1-46A1-AD49-D3A1BB3E5DE4}" type="presOf" srcId="{37B640F9-73B4-41D9-BC9A-ACBFE75E9BF7}" destId="{0688E204-8E65-410C-A3E0-5C0F6789D6A6}" srcOrd="0" destOrd="0" presId="urn:microsoft.com/office/officeart/2018/2/layout/IconVerticalSolidList"/>
    <dgm:cxn modelId="{499551FC-BAB9-4728-A4C2-9EEAC626D9E8}" type="presOf" srcId="{4A699A2D-F776-4B92-83BD-9A866B895CEF}" destId="{82A1BCB3-BCEE-4A40-8159-430DFEC57F4A}" srcOrd="0" destOrd="0" presId="urn:microsoft.com/office/officeart/2018/2/layout/IconVerticalSolidList"/>
    <dgm:cxn modelId="{0FB5E942-92EC-417B-9BBC-FAAD6B08C8FE}" type="presParOf" srcId="{0688E204-8E65-410C-A3E0-5C0F6789D6A6}" destId="{FD2C3031-0EC5-4203-9F7D-6D90DD0AADFA}" srcOrd="0" destOrd="0" presId="urn:microsoft.com/office/officeart/2018/2/layout/IconVerticalSolidList"/>
    <dgm:cxn modelId="{CD81607B-57B0-4451-91D9-0945CFA4F407}" type="presParOf" srcId="{FD2C3031-0EC5-4203-9F7D-6D90DD0AADFA}" destId="{2A422060-7733-4CA1-AB74-4C3B33B9D1C0}" srcOrd="0" destOrd="0" presId="urn:microsoft.com/office/officeart/2018/2/layout/IconVerticalSolidList"/>
    <dgm:cxn modelId="{2C10A1DA-A576-45A6-B34C-276C37ED53C1}" type="presParOf" srcId="{FD2C3031-0EC5-4203-9F7D-6D90DD0AADFA}" destId="{B73C9378-BD64-420D-94FB-B269A4B21D8F}" srcOrd="1" destOrd="0" presId="urn:microsoft.com/office/officeart/2018/2/layout/IconVerticalSolidList"/>
    <dgm:cxn modelId="{DF460DC2-1D64-49D1-9A34-7AC281182AA6}" type="presParOf" srcId="{FD2C3031-0EC5-4203-9F7D-6D90DD0AADFA}" destId="{5852B894-6FA9-4D24-9C60-172F4E57F367}" srcOrd="2" destOrd="0" presId="urn:microsoft.com/office/officeart/2018/2/layout/IconVerticalSolidList"/>
    <dgm:cxn modelId="{EF745FB6-0858-4466-9508-FF450EB7008A}" type="presParOf" srcId="{FD2C3031-0EC5-4203-9F7D-6D90DD0AADFA}" destId="{0CF42527-0FB9-408A-BEB5-DD89E368F0FB}" srcOrd="3" destOrd="0" presId="urn:microsoft.com/office/officeart/2018/2/layout/IconVerticalSolidList"/>
    <dgm:cxn modelId="{4C398E45-5543-462B-8BF6-3A3F424D2BF3}" type="presParOf" srcId="{0688E204-8E65-410C-A3E0-5C0F6789D6A6}" destId="{E10EC251-2B28-4B26-B8F3-F3ECFB1EA5AB}" srcOrd="1" destOrd="0" presId="urn:microsoft.com/office/officeart/2018/2/layout/IconVerticalSolidList"/>
    <dgm:cxn modelId="{C286B98D-EC07-41AA-9A92-4501F9C1F599}" type="presParOf" srcId="{0688E204-8E65-410C-A3E0-5C0F6789D6A6}" destId="{4D2544FB-912F-451B-BBF8-021C15BF4219}" srcOrd="2" destOrd="0" presId="urn:microsoft.com/office/officeart/2018/2/layout/IconVerticalSolidList"/>
    <dgm:cxn modelId="{8A52BBC9-008F-4F53-8DB1-F3BFA146B743}" type="presParOf" srcId="{4D2544FB-912F-451B-BBF8-021C15BF4219}" destId="{BBCF94DD-3B90-4E63-83FC-74B728567E52}" srcOrd="0" destOrd="0" presId="urn:microsoft.com/office/officeart/2018/2/layout/IconVerticalSolidList"/>
    <dgm:cxn modelId="{B1FDF179-6C75-431F-BCE4-6BF8B1A0F598}" type="presParOf" srcId="{4D2544FB-912F-451B-BBF8-021C15BF4219}" destId="{88E51232-B6AE-4F1F-B40A-AF12B3E462F4}" srcOrd="1" destOrd="0" presId="urn:microsoft.com/office/officeart/2018/2/layout/IconVerticalSolidList"/>
    <dgm:cxn modelId="{F74CCE2B-B88C-423C-87F4-F0D0EB2D8D3E}" type="presParOf" srcId="{4D2544FB-912F-451B-BBF8-021C15BF4219}" destId="{A515BA3B-A4CC-47A1-AC9E-8DBF7D822B74}" srcOrd="2" destOrd="0" presId="urn:microsoft.com/office/officeart/2018/2/layout/IconVerticalSolidList"/>
    <dgm:cxn modelId="{7C6B3E93-2DEA-46DA-88CD-07A9DA8F9565}" type="presParOf" srcId="{4D2544FB-912F-451B-BBF8-021C15BF4219}" destId="{82A1BCB3-BCEE-4A40-8159-430DFEC57F4A}" srcOrd="3" destOrd="0" presId="urn:microsoft.com/office/officeart/2018/2/layout/IconVerticalSolidList"/>
    <dgm:cxn modelId="{22A1D831-DB80-42EA-8CD9-F7849CC1A057}" type="presParOf" srcId="{0688E204-8E65-410C-A3E0-5C0F6789D6A6}" destId="{A0460C89-1E4E-4EF7-9EEE-B85146778419}" srcOrd="3" destOrd="0" presId="urn:microsoft.com/office/officeart/2018/2/layout/IconVerticalSolidList"/>
    <dgm:cxn modelId="{16E3DF84-C2E2-41C2-A4D1-A94590AB795A}" type="presParOf" srcId="{0688E204-8E65-410C-A3E0-5C0F6789D6A6}" destId="{7F769582-A03D-44B3-A468-ED423F44FE8B}" srcOrd="4" destOrd="0" presId="urn:microsoft.com/office/officeart/2018/2/layout/IconVerticalSolidList"/>
    <dgm:cxn modelId="{BA319FA3-655A-45F4-9375-752D6A709D00}" type="presParOf" srcId="{7F769582-A03D-44B3-A468-ED423F44FE8B}" destId="{0301E166-2A9C-4CDA-81FB-7CC245B4793D}" srcOrd="0" destOrd="0" presId="urn:microsoft.com/office/officeart/2018/2/layout/IconVerticalSolidList"/>
    <dgm:cxn modelId="{6C7C032F-A86F-416C-B902-CDB74BF2E3CD}" type="presParOf" srcId="{7F769582-A03D-44B3-A468-ED423F44FE8B}" destId="{567CE78E-F97A-41FE-B0B9-140D7FA99AAB}" srcOrd="1" destOrd="0" presId="urn:microsoft.com/office/officeart/2018/2/layout/IconVerticalSolidList"/>
    <dgm:cxn modelId="{C9120849-A863-4B06-BFEE-1B665A88A80C}" type="presParOf" srcId="{7F769582-A03D-44B3-A468-ED423F44FE8B}" destId="{33F4AC79-ACDB-4AA3-A1D6-A9DF1A76F643}" srcOrd="2" destOrd="0" presId="urn:microsoft.com/office/officeart/2018/2/layout/IconVerticalSolidList"/>
    <dgm:cxn modelId="{FFDA351A-19CB-4D48-A1D6-459C284AD84E}" type="presParOf" srcId="{7F769582-A03D-44B3-A468-ED423F44FE8B}" destId="{6D505B79-9FDE-4898-ABBF-23F7EFA5CE3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DE3D88-F2AA-4A33-B218-D761817716F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7F45C02-46D7-47D1-B262-B97111469436}">
      <dgm:prSet/>
      <dgm:spPr/>
      <dgm:t>
        <a:bodyPr/>
        <a:lstStyle/>
        <a:p>
          <a:r>
            <a:rPr lang="en-US"/>
            <a:t>Describe the origins of the cosmos, according to the </a:t>
          </a:r>
          <a:r>
            <a:rPr lang="en-US" i="1"/>
            <a:t>Rig Veda</a:t>
          </a:r>
          <a:r>
            <a:rPr lang="en-US"/>
            <a:t> (India)</a:t>
          </a:r>
        </a:p>
      </dgm:t>
    </dgm:pt>
    <dgm:pt modelId="{8C352654-85BA-4353-B76D-B78DC08D97C7}" type="parTrans" cxnId="{56C8B01A-2EC0-4F9B-BD2C-2D24EEAF8A52}">
      <dgm:prSet/>
      <dgm:spPr/>
      <dgm:t>
        <a:bodyPr/>
        <a:lstStyle/>
        <a:p>
          <a:endParaRPr lang="en-US"/>
        </a:p>
      </dgm:t>
    </dgm:pt>
    <dgm:pt modelId="{3491DCC3-B57A-4864-9A67-54F24956164B}" type="sibTrans" cxnId="{56C8B01A-2EC0-4F9B-BD2C-2D24EEAF8A52}">
      <dgm:prSet/>
      <dgm:spPr/>
      <dgm:t>
        <a:bodyPr/>
        <a:lstStyle/>
        <a:p>
          <a:endParaRPr lang="en-US"/>
        </a:p>
      </dgm:t>
    </dgm:pt>
    <dgm:pt modelId="{72F1369C-1C12-4AE1-9829-28858750E965}">
      <dgm:prSet/>
      <dgm:spPr/>
      <dgm:t>
        <a:bodyPr/>
        <a:lstStyle/>
        <a:p>
          <a:r>
            <a:rPr lang="en-US"/>
            <a:t>How does the Mohawk creation myth discuss the divergence in race?</a:t>
          </a:r>
        </a:p>
      </dgm:t>
    </dgm:pt>
    <dgm:pt modelId="{79E4513C-C4C7-428D-830B-5C7743AC2B06}" type="parTrans" cxnId="{A3DD9290-D864-400D-95CB-E9A99FDABB35}">
      <dgm:prSet/>
      <dgm:spPr/>
      <dgm:t>
        <a:bodyPr/>
        <a:lstStyle/>
        <a:p>
          <a:endParaRPr lang="en-US"/>
        </a:p>
      </dgm:t>
    </dgm:pt>
    <dgm:pt modelId="{D364E1AC-6115-435F-B358-C9BA6FD38416}" type="sibTrans" cxnId="{A3DD9290-D864-400D-95CB-E9A99FDABB35}">
      <dgm:prSet/>
      <dgm:spPr/>
      <dgm:t>
        <a:bodyPr/>
        <a:lstStyle/>
        <a:p>
          <a:endParaRPr lang="en-US"/>
        </a:p>
      </dgm:t>
    </dgm:pt>
    <dgm:pt modelId="{B7F88F8D-3A08-44D3-8920-E77F479991C0}">
      <dgm:prSet/>
      <dgm:spPr/>
      <dgm:t>
        <a:bodyPr/>
        <a:lstStyle/>
        <a:p>
          <a:r>
            <a:rPr lang="en-US"/>
            <a:t>What do you think is the importance of naming in the African creation myth?</a:t>
          </a:r>
        </a:p>
      </dgm:t>
    </dgm:pt>
    <dgm:pt modelId="{C8E7B6E9-3597-44F3-8EF5-F506588885FF}" type="parTrans" cxnId="{B9CAED8D-D0DD-4BFC-8095-DF9FD2F01978}">
      <dgm:prSet/>
      <dgm:spPr/>
      <dgm:t>
        <a:bodyPr/>
        <a:lstStyle/>
        <a:p>
          <a:endParaRPr lang="en-US"/>
        </a:p>
      </dgm:t>
    </dgm:pt>
    <dgm:pt modelId="{9E577178-0D3E-40A3-9731-5A146BCC2A75}" type="sibTrans" cxnId="{B9CAED8D-D0DD-4BFC-8095-DF9FD2F01978}">
      <dgm:prSet/>
      <dgm:spPr/>
      <dgm:t>
        <a:bodyPr/>
        <a:lstStyle/>
        <a:p>
          <a:endParaRPr lang="en-US"/>
        </a:p>
      </dgm:t>
    </dgm:pt>
    <dgm:pt modelId="{42271C5D-9208-0D4D-95F6-C50B73E4D868}" type="pres">
      <dgm:prSet presAssocID="{AADE3D88-F2AA-4A33-B218-D761817716F8}" presName="linear" presStyleCnt="0">
        <dgm:presLayoutVars>
          <dgm:animLvl val="lvl"/>
          <dgm:resizeHandles val="exact"/>
        </dgm:presLayoutVars>
      </dgm:prSet>
      <dgm:spPr/>
    </dgm:pt>
    <dgm:pt modelId="{D77031F9-1B43-F940-B5B3-EF6734A8549C}" type="pres">
      <dgm:prSet presAssocID="{67F45C02-46D7-47D1-B262-B971114694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D5B6F51-B625-8F46-A2BA-422AA70E1574}" type="pres">
      <dgm:prSet presAssocID="{3491DCC3-B57A-4864-9A67-54F24956164B}" presName="spacer" presStyleCnt="0"/>
      <dgm:spPr/>
    </dgm:pt>
    <dgm:pt modelId="{68EA17E7-8DA0-BD40-879A-3864DE09F23C}" type="pres">
      <dgm:prSet presAssocID="{72F1369C-1C12-4AE1-9829-28858750E9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DF32578-CC39-424E-8B63-FB5C916F8BB1}" type="pres">
      <dgm:prSet presAssocID="{D364E1AC-6115-435F-B358-C9BA6FD38416}" presName="spacer" presStyleCnt="0"/>
      <dgm:spPr/>
    </dgm:pt>
    <dgm:pt modelId="{C534ED71-EB51-6C4A-B865-C2EC9A4CA911}" type="pres">
      <dgm:prSet presAssocID="{B7F88F8D-3A08-44D3-8920-E77F479991C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9BAC607-C4BA-AD4B-B5CF-92A4571221A4}" type="presOf" srcId="{72F1369C-1C12-4AE1-9829-28858750E965}" destId="{68EA17E7-8DA0-BD40-879A-3864DE09F23C}" srcOrd="0" destOrd="0" presId="urn:microsoft.com/office/officeart/2005/8/layout/vList2"/>
    <dgm:cxn modelId="{56C8B01A-2EC0-4F9B-BD2C-2D24EEAF8A52}" srcId="{AADE3D88-F2AA-4A33-B218-D761817716F8}" destId="{67F45C02-46D7-47D1-B262-B97111469436}" srcOrd="0" destOrd="0" parTransId="{8C352654-85BA-4353-B76D-B78DC08D97C7}" sibTransId="{3491DCC3-B57A-4864-9A67-54F24956164B}"/>
    <dgm:cxn modelId="{A6E97B37-EEA7-8D44-869A-B9525BF51435}" type="presOf" srcId="{AADE3D88-F2AA-4A33-B218-D761817716F8}" destId="{42271C5D-9208-0D4D-95F6-C50B73E4D868}" srcOrd="0" destOrd="0" presId="urn:microsoft.com/office/officeart/2005/8/layout/vList2"/>
    <dgm:cxn modelId="{EC873258-A484-9F45-91B3-3692290187C0}" type="presOf" srcId="{67F45C02-46D7-47D1-B262-B97111469436}" destId="{D77031F9-1B43-F940-B5B3-EF6734A8549C}" srcOrd="0" destOrd="0" presId="urn:microsoft.com/office/officeart/2005/8/layout/vList2"/>
    <dgm:cxn modelId="{B9CAED8D-D0DD-4BFC-8095-DF9FD2F01978}" srcId="{AADE3D88-F2AA-4A33-B218-D761817716F8}" destId="{B7F88F8D-3A08-44D3-8920-E77F479991C0}" srcOrd="2" destOrd="0" parTransId="{C8E7B6E9-3597-44F3-8EF5-F506588885FF}" sibTransId="{9E577178-0D3E-40A3-9731-5A146BCC2A75}"/>
    <dgm:cxn modelId="{A3DD9290-D864-400D-95CB-E9A99FDABB35}" srcId="{AADE3D88-F2AA-4A33-B218-D761817716F8}" destId="{72F1369C-1C12-4AE1-9829-28858750E965}" srcOrd="1" destOrd="0" parTransId="{79E4513C-C4C7-428D-830B-5C7743AC2B06}" sibTransId="{D364E1AC-6115-435F-B358-C9BA6FD38416}"/>
    <dgm:cxn modelId="{17E86AA0-F824-3C40-9F11-53619A273CBF}" type="presOf" srcId="{B7F88F8D-3A08-44D3-8920-E77F479991C0}" destId="{C534ED71-EB51-6C4A-B865-C2EC9A4CA911}" srcOrd="0" destOrd="0" presId="urn:microsoft.com/office/officeart/2005/8/layout/vList2"/>
    <dgm:cxn modelId="{AF0372DE-0250-1947-B283-8E18A8357E58}" type="presParOf" srcId="{42271C5D-9208-0D4D-95F6-C50B73E4D868}" destId="{D77031F9-1B43-F940-B5B3-EF6734A8549C}" srcOrd="0" destOrd="0" presId="urn:microsoft.com/office/officeart/2005/8/layout/vList2"/>
    <dgm:cxn modelId="{AA4BC5D0-74F2-A149-B9D2-BED8189CBEEC}" type="presParOf" srcId="{42271C5D-9208-0D4D-95F6-C50B73E4D868}" destId="{6D5B6F51-B625-8F46-A2BA-422AA70E1574}" srcOrd="1" destOrd="0" presId="urn:microsoft.com/office/officeart/2005/8/layout/vList2"/>
    <dgm:cxn modelId="{475AF8E9-0F04-2449-B1CF-2BBBB6281D37}" type="presParOf" srcId="{42271C5D-9208-0D4D-95F6-C50B73E4D868}" destId="{68EA17E7-8DA0-BD40-879A-3864DE09F23C}" srcOrd="2" destOrd="0" presId="urn:microsoft.com/office/officeart/2005/8/layout/vList2"/>
    <dgm:cxn modelId="{EC3518D5-503F-4E40-9763-8A7652A9CA3C}" type="presParOf" srcId="{42271C5D-9208-0D4D-95F6-C50B73E4D868}" destId="{CDF32578-CC39-424E-8B63-FB5C916F8BB1}" srcOrd="3" destOrd="0" presId="urn:microsoft.com/office/officeart/2005/8/layout/vList2"/>
    <dgm:cxn modelId="{34F73593-106C-964D-B1D6-C0741BA01397}" type="presParOf" srcId="{42271C5D-9208-0D4D-95F6-C50B73E4D868}" destId="{C534ED71-EB51-6C4A-B865-C2EC9A4CA91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22060-7733-4CA1-AB74-4C3B33B9D1C0}">
      <dsp:nvSpPr>
        <dsp:cNvPr id="0" name=""/>
        <dsp:cNvSpPr/>
      </dsp:nvSpPr>
      <dsp:spPr>
        <a:xfrm>
          <a:off x="0" y="638"/>
          <a:ext cx="5906181" cy="14941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C9378-BD64-420D-94FB-B269A4B21D8F}">
      <dsp:nvSpPr>
        <dsp:cNvPr id="0" name=""/>
        <dsp:cNvSpPr/>
      </dsp:nvSpPr>
      <dsp:spPr>
        <a:xfrm>
          <a:off x="451973" y="336816"/>
          <a:ext cx="821769" cy="8217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42527-0FB9-408A-BEB5-DD89E368F0FB}">
      <dsp:nvSpPr>
        <dsp:cNvPr id="0" name=""/>
        <dsp:cNvSpPr/>
      </dsp:nvSpPr>
      <dsp:spPr>
        <a:xfrm>
          <a:off x="1725715" y="638"/>
          <a:ext cx="4180465" cy="149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28" tIns="158128" rIns="158128" bIns="1581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Name</a:t>
          </a:r>
        </a:p>
      </dsp:txBody>
      <dsp:txXfrm>
        <a:off x="1725715" y="638"/>
        <a:ext cx="4180465" cy="1494125"/>
      </dsp:txXfrm>
    </dsp:sp>
    <dsp:sp modelId="{BBCF94DD-3B90-4E63-83FC-74B728567E52}">
      <dsp:nvSpPr>
        <dsp:cNvPr id="0" name=""/>
        <dsp:cNvSpPr/>
      </dsp:nvSpPr>
      <dsp:spPr>
        <a:xfrm>
          <a:off x="0" y="1868296"/>
          <a:ext cx="5906181" cy="14941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E51232-B6AE-4F1F-B40A-AF12B3E462F4}">
      <dsp:nvSpPr>
        <dsp:cNvPr id="0" name=""/>
        <dsp:cNvSpPr/>
      </dsp:nvSpPr>
      <dsp:spPr>
        <a:xfrm>
          <a:off x="451973" y="2204474"/>
          <a:ext cx="821769" cy="8217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1BCB3-BCEE-4A40-8159-430DFEC57F4A}">
      <dsp:nvSpPr>
        <dsp:cNvPr id="0" name=""/>
        <dsp:cNvSpPr/>
      </dsp:nvSpPr>
      <dsp:spPr>
        <a:xfrm>
          <a:off x="1725715" y="1868296"/>
          <a:ext cx="4180465" cy="149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28" tIns="158128" rIns="158128" bIns="1581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1) A belief you hold (e.g., ‘I find Microsoft products to be overly cumbersome’)</a:t>
          </a:r>
        </a:p>
      </dsp:txBody>
      <dsp:txXfrm>
        <a:off x="1725715" y="1868296"/>
        <a:ext cx="4180465" cy="1494125"/>
      </dsp:txXfrm>
    </dsp:sp>
    <dsp:sp modelId="{0301E166-2A9C-4CDA-81FB-7CC245B4793D}">
      <dsp:nvSpPr>
        <dsp:cNvPr id="0" name=""/>
        <dsp:cNvSpPr/>
      </dsp:nvSpPr>
      <dsp:spPr>
        <a:xfrm>
          <a:off x="0" y="3735953"/>
          <a:ext cx="5906181" cy="14941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CE78E-F97A-41FE-B0B9-140D7FA99AAB}">
      <dsp:nvSpPr>
        <dsp:cNvPr id="0" name=""/>
        <dsp:cNvSpPr/>
      </dsp:nvSpPr>
      <dsp:spPr>
        <a:xfrm>
          <a:off x="451973" y="4072131"/>
          <a:ext cx="821769" cy="8217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05B79-9FDE-4898-ABBF-23F7EFA5CE35}">
      <dsp:nvSpPr>
        <dsp:cNvPr id="0" name=""/>
        <dsp:cNvSpPr/>
      </dsp:nvSpPr>
      <dsp:spPr>
        <a:xfrm>
          <a:off x="1725715" y="3735953"/>
          <a:ext cx="4180465" cy="1494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28" tIns="158128" rIns="158128" bIns="1581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2) Another belief you hold (e.g., ‘The Quarterdeck will serve Tacos tomorrow’)</a:t>
          </a:r>
        </a:p>
      </dsp:txBody>
      <dsp:txXfrm>
        <a:off x="1725715" y="3735953"/>
        <a:ext cx="4180465" cy="1494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7031F9-1B43-F940-B5B3-EF6734A8549C}">
      <dsp:nvSpPr>
        <dsp:cNvPr id="0" name=""/>
        <dsp:cNvSpPr/>
      </dsp:nvSpPr>
      <dsp:spPr>
        <a:xfrm>
          <a:off x="0" y="52158"/>
          <a:ext cx="5906181" cy="1647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Describe the origins of the cosmos, according to the </a:t>
          </a:r>
          <a:r>
            <a:rPr lang="en-US" sz="3200" i="1" kern="1200"/>
            <a:t>Rig Veda</a:t>
          </a:r>
          <a:r>
            <a:rPr lang="en-US" sz="3200" kern="1200"/>
            <a:t> (India)</a:t>
          </a:r>
        </a:p>
      </dsp:txBody>
      <dsp:txXfrm>
        <a:off x="80417" y="132575"/>
        <a:ext cx="5745347" cy="1486526"/>
      </dsp:txXfrm>
    </dsp:sp>
    <dsp:sp modelId="{68EA17E7-8DA0-BD40-879A-3864DE09F23C}">
      <dsp:nvSpPr>
        <dsp:cNvPr id="0" name=""/>
        <dsp:cNvSpPr/>
      </dsp:nvSpPr>
      <dsp:spPr>
        <a:xfrm>
          <a:off x="0" y="1791679"/>
          <a:ext cx="5906181" cy="1647360"/>
        </a:xfrm>
        <a:prstGeom prst="roundRect">
          <a:avLst/>
        </a:prstGeom>
        <a:solidFill>
          <a:schemeClr val="accent2">
            <a:hueOff val="10040990"/>
            <a:satOff val="-126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How does the Mohawk creation myth discuss the divergence in race?</a:t>
          </a:r>
        </a:p>
      </dsp:txBody>
      <dsp:txXfrm>
        <a:off x="80417" y="1872096"/>
        <a:ext cx="5745347" cy="1486526"/>
      </dsp:txXfrm>
    </dsp:sp>
    <dsp:sp modelId="{C534ED71-EB51-6C4A-B865-C2EC9A4CA911}">
      <dsp:nvSpPr>
        <dsp:cNvPr id="0" name=""/>
        <dsp:cNvSpPr/>
      </dsp:nvSpPr>
      <dsp:spPr>
        <a:xfrm>
          <a:off x="0" y="3531199"/>
          <a:ext cx="5906181" cy="1647360"/>
        </a:xfrm>
        <a:prstGeom prst="roundRect">
          <a:avLst/>
        </a:prstGeom>
        <a:solidFill>
          <a:schemeClr val="accent2">
            <a:hueOff val="20081981"/>
            <a:satOff val="-252"/>
            <a:lumOff val="6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What do you think is the importance of naming in the African creation myth?</a:t>
          </a:r>
        </a:p>
      </dsp:txBody>
      <dsp:txXfrm>
        <a:off x="80417" y="3611616"/>
        <a:ext cx="5745347" cy="1486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8/26/19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3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2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8/26/19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4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8/26/19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8/26/19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9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8/26/19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8/26/19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8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8/26/19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8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8/26/19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676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4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1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8/26/19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9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0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azzale_Michelangel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davegray/147874576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vegray/147874576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andit.wordpress.com/page/2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irror.uncyc.org/wiki/2001:_A_Space_Odysse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ypEaGQb6dJk" TargetMode="External"/><Relationship Id="rId4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image" Target="../media/image16.jpg"/><Relationship Id="rId7" Type="http://schemas.openxmlformats.org/officeDocument/2006/relationships/hyperlink" Target="https://brewminate.com/the-hall-of-bulls-in-the-cave-of-lascaux/" TargetMode="External"/><Relationship Id="rId2" Type="http://schemas.openxmlformats.org/officeDocument/2006/relationships/hyperlink" Target="https://drive.google.com/file/d/0Bzsb9k50mY6mclBYS05qNTFwNEk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blogs.getty.edu/iris/35000-year-old-rock-art-now-in-3d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image" Target="../media/image18.jpg"/><Relationship Id="rId7" Type="http://schemas.openxmlformats.org/officeDocument/2006/relationships/hyperlink" Target="http://mnbasarkar.blogspot.com/2011/04/2.html" TargetMode="External"/><Relationship Id="rId2" Type="http://schemas.openxmlformats.org/officeDocument/2006/relationships/hyperlink" Target="https://drive.google.com/file/d/0Bzsb9k50mY6maUJ3c1dKcnA0ME0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bmp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romanpresentations.blogspot.com/2006_06_01_archiv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history.org/author/dr-bryan-zygmont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turkisharchaeonews.net/article/december-2016-turkish-archaeology" TargetMode="External"/><Relationship Id="rId3" Type="http://schemas.openxmlformats.org/officeDocument/2006/relationships/hyperlink" Target="http://reviverestore.org/projects/woolly-mammoth/about-the-woolly-mammoth/" TargetMode="External"/><Relationship Id="rId7" Type="http://schemas.openxmlformats.org/officeDocument/2006/relationships/image" Target="../media/image2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commons.wikimedia.org/wiki/File:Stonehenge_ouest.jpg" TargetMode="Externa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works.co.uk/p/ancient-history-books/mythology---myths-legends-and-fantasies/9780857623331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2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5B7666-FA87-4AAE-9EF1-2C10EFF0D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166168"/>
            <a:ext cx="12191979" cy="50987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90427-1B8B-534F-88BA-747468D1C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HUMN 251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623AC7-E1AD-7F42-94E7-A9734615A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Introduction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77A819-5F99-6547-BD2E-B364030A92C7}"/>
              </a:ext>
            </a:extLst>
          </p:cNvPr>
          <p:cNvSpPr txBox="1"/>
          <p:nvPr/>
        </p:nvSpPr>
        <p:spPr>
          <a:xfrm>
            <a:off x="20" y="5461001"/>
            <a:ext cx="121919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Piazzale_Michelangelo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199554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AD6B69-E0A0-476D-9EE1-6B69F04C5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E10A1-AD5F-4AB3-8A94-41D62B494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8D564-C549-6A4B-98DF-ECA89168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/>
              <a:t>On Your Notecards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84BFFE-6A90-4311-ACD5-B34177D46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412232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0AFA00-855B-4F40-9E77-6678D4449C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088200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BF7BA00-F877-1A44-A89C-D917795BB8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75874" y="0"/>
            <a:ext cx="427842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C8CC6A-AF62-3E49-AF76-54C95BE3D6FE}"/>
              </a:ext>
            </a:extLst>
          </p:cNvPr>
          <p:cNvSpPr txBox="1"/>
          <p:nvPr/>
        </p:nvSpPr>
        <p:spPr>
          <a:xfrm>
            <a:off x="375874" y="6858000"/>
            <a:ext cx="42784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8" tooltip="https://www.flickr.com/photos/davegray/147874576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32867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67070-8FD7-154C-AF2C-3FA636D5F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Flip the notecard (Don’t let your neighbors see either side of card…)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4FED3-1F53-494C-ACB6-04FF71B36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one or two reasons for having the beliefs that you put on the other side.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957858E-1DC2-8440-AA41-6AB45B3BB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26482" y="3069010"/>
            <a:ext cx="4394200" cy="2636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0CCC53-63F5-5242-A129-92646E9FC0D6}"/>
              </a:ext>
            </a:extLst>
          </p:cNvPr>
          <p:cNvSpPr txBox="1"/>
          <p:nvPr/>
        </p:nvSpPr>
        <p:spPr>
          <a:xfrm>
            <a:off x="3526482" y="5810838"/>
            <a:ext cx="4394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lickr.com/photos/davegray/147874576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7038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73DD9E-9944-2945-AE8C-865930A26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chemeClr val="tx1"/>
                </a:solidFill>
              </a:rPr>
              <a:t>Pair up. Show your neighbor your ‘reasons side’ of the card.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23B01-9C7B-5D4D-B10B-E39311C33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See if the other person can guess your belief based on your reason side.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63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975E2-3481-FF46-9FE9-D5616397B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cap="all" spc="-100">
                <a:solidFill>
                  <a:schemeClr val="tx1"/>
                </a:solidFill>
              </a:rPr>
              <a:t>What are the Humanities?</a:t>
            </a:r>
            <a:br>
              <a:rPr lang="en-US" sz="6800" cap="all" spc="-100">
                <a:solidFill>
                  <a:schemeClr val="tx1"/>
                </a:solidFill>
              </a:rPr>
            </a:br>
            <a:endParaRPr lang="en-US" sz="6800" cap="all" spc="-100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775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8611-CF69-5A46-AD36-49ACAAB16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do well in this course?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659D0-9F7A-074F-8B9D-70EC20841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syllabus</a:t>
            </a:r>
          </a:p>
          <a:p>
            <a:r>
              <a:rPr lang="en-US" dirty="0"/>
              <a:t>Moodle Resources and Assignments</a:t>
            </a:r>
          </a:p>
          <a:p>
            <a:r>
              <a:rPr lang="en-US" dirty="0"/>
              <a:t>The Book</a:t>
            </a:r>
          </a:p>
          <a:p>
            <a:r>
              <a:rPr lang="en-US" dirty="0"/>
              <a:t>Come to class</a:t>
            </a:r>
          </a:p>
        </p:txBody>
      </p:sp>
    </p:spTree>
    <p:extLst>
      <p:ext uri="{BB962C8B-B14F-4D97-AF65-F5344CB8AC3E}">
        <p14:creationId xmlns:p14="http://schemas.microsoft.com/office/powerpoint/2010/main" val="211936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9F616-B35D-1046-B7A8-8FCF5889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us human?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7014D-ED64-FF4C-994E-8FDBEB5C1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a friend, tell a friend</a:t>
            </a:r>
          </a:p>
        </p:txBody>
      </p:sp>
      <p:pic>
        <p:nvPicPr>
          <p:cNvPr id="5" name="Picture 4" descr="A person sitting in a room&#10;&#10;Description automatically generated">
            <a:extLst>
              <a:ext uri="{FF2B5EF4-FFF2-40B4-BE49-F238E27FC236}">
                <a16:creationId xmlns:a16="http://schemas.microsoft.com/office/drawing/2014/main" id="{88F7EEBB-99F7-964B-8C2C-15666A0C0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74973" y="2124578"/>
            <a:ext cx="5222789" cy="3917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D4B204-7218-4346-8C5B-6C0700F99597}"/>
              </a:ext>
            </a:extLst>
          </p:cNvPr>
          <p:cNvSpPr txBox="1"/>
          <p:nvPr/>
        </p:nvSpPr>
        <p:spPr>
          <a:xfrm>
            <a:off x="4674973" y="6167692"/>
            <a:ext cx="52227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handit.wordpress.com/page/2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21798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BCFE2-EA14-5846-881E-E2B966EB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</a:t>
            </a:r>
            <a:r>
              <a:rPr lang="en-US" i="1" dirty="0"/>
              <a:t>2001: A Space Odyssey </a:t>
            </a:r>
            <a:r>
              <a:rPr lang="en-US" dirty="0"/>
              <a:t>tell us about who we are?</a:t>
            </a:r>
            <a:endParaRPr lang="en-US" i="1" dirty="0"/>
          </a:p>
        </p:txBody>
      </p:sp>
      <p:pic>
        <p:nvPicPr>
          <p:cNvPr id="5" name="Content Placeholder 4" descr="A group of people walking down a rocky mountain&#10;&#10;Description automatically generated">
            <a:extLst>
              <a:ext uri="{FF2B5EF4-FFF2-40B4-BE49-F238E27FC236}">
                <a16:creationId xmlns:a16="http://schemas.microsoft.com/office/drawing/2014/main" id="{DBE54AC3-CC39-4541-A827-A7AF6E650E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98346" y="2014194"/>
            <a:ext cx="6674336" cy="303682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03B9C-8928-524E-98D0-4B9CD7FC75F8}"/>
              </a:ext>
            </a:extLst>
          </p:cNvPr>
          <p:cNvSpPr txBox="1"/>
          <p:nvPr/>
        </p:nvSpPr>
        <p:spPr>
          <a:xfrm>
            <a:off x="2898345" y="4449858"/>
            <a:ext cx="4367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mirror.uncyc.org/wiki/2001:_A_Space_Odyssey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8FC7E1-7479-524C-BEAC-8A9B92658DE4}"/>
              </a:ext>
            </a:extLst>
          </p:cNvPr>
          <p:cNvSpPr txBox="1"/>
          <p:nvPr/>
        </p:nvSpPr>
        <p:spPr>
          <a:xfrm>
            <a:off x="6203092" y="5511114"/>
            <a:ext cx="4893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https://www.youtube.com/watch?v=ypEaGQb6dJk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11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652B4-81E4-3045-86B2-453335FF2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cave paintings tell us about who we are?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CAD2E-2DF5-D84A-8167-199DA4431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https://drive.google.com/file/d/0Bzsb9k50mY6mclBYS05qNTFwNEk/view?usp=sharing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cave&#10;&#10;Description automatically generated">
            <a:extLst>
              <a:ext uri="{FF2B5EF4-FFF2-40B4-BE49-F238E27FC236}">
                <a16:creationId xmlns:a16="http://schemas.microsoft.com/office/drawing/2014/main" id="{E9146D5B-7C6F-2F4C-B81C-9474B7396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6800" y="3078892"/>
            <a:ext cx="3810000" cy="213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C61689-40F6-8440-98A9-7C16DD343FB4}"/>
              </a:ext>
            </a:extLst>
          </p:cNvPr>
          <p:cNvSpPr txBox="1"/>
          <p:nvPr/>
        </p:nvSpPr>
        <p:spPr>
          <a:xfrm>
            <a:off x="1066800" y="5212492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blogs.getty.edu/iris/35000-year-old-rock-art-now-in-3d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8" name="Picture 7" descr="A close up of a rock&#10;&#10;Description automatically generated">
            <a:extLst>
              <a:ext uri="{FF2B5EF4-FFF2-40B4-BE49-F238E27FC236}">
                <a16:creationId xmlns:a16="http://schemas.microsoft.com/office/drawing/2014/main" id="{F25A1004-86FB-B447-B87E-4DFB3F676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19110" y="2690298"/>
            <a:ext cx="5174859" cy="35251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D159E9-5AE7-2D45-8B8C-5EA09AB7CA13}"/>
              </a:ext>
            </a:extLst>
          </p:cNvPr>
          <p:cNvSpPr txBox="1"/>
          <p:nvPr/>
        </p:nvSpPr>
        <p:spPr>
          <a:xfrm>
            <a:off x="8921578" y="6318094"/>
            <a:ext cx="187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brewminate.com/the-hall-of-bulls-in-the-cave-of-lascaux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82256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6F26-F31F-6645-ACCB-897E594B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humans make art? Why are humans drawn to art?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EDF69-90F2-DE4A-A81F-7F26A3BC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How Art Made The World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pPr marL="0" indent="0">
              <a:buNone/>
            </a:pPr>
            <a:r>
              <a:rPr lang="en-US" i="1" dirty="0"/>
              <a:t>Nigel Spivey ——-—-————————-———</a:t>
            </a:r>
            <a:r>
              <a:rPr lang="en-US" i="1" dirty="0">
                <a:sym typeface="Wingdings" pitchFamily="2" charset="2"/>
              </a:rPr>
              <a:t>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i="1" dirty="0">
                <a:hlinkClick r:id="rId2"/>
              </a:rPr>
              <a:t>https://</a:t>
            </a:r>
            <a:r>
              <a:rPr lang="en-US" i="1" dirty="0" err="1">
                <a:hlinkClick r:id="rId2"/>
              </a:rPr>
              <a:t>drive.google.com</a:t>
            </a:r>
            <a:r>
              <a:rPr lang="en-US" i="1" dirty="0">
                <a:hlinkClick r:id="rId2"/>
              </a:rPr>
              <a:t>/file/d/0Bzsb9k50mY6maUJ3c1dKcnA0ME0/</a:t>
            </a:r>
            <a:r>
              <a:rPr lang="en-US" i="1" dirty="0" err="1">
                <a:hlinkClick r:id="rId2"/>
              </a:rPr>
              <a:t>view?usp</a:t>
            </a:r>
            <a:r>
              <a:rPr lang="en-US" i="1" dirty="0">
                <a:hlinkClick r:id="rId2"/>
              </a:rPr>
              <a:t>=sharing</a:t>
            </a:r>
            <a:endParaRPr lang="en-US" i="1" dirty="0"/>
          </a:p>
        </p:txBody>
      </p:sp>
      <p:pic>
        <p:nvPicPr>
          <p:cNvPr id="5" name="Picture 4" descr="A statue of a person&#10;&#10;Description automatically generated">
            <a:extLst>
              <a:ext uri="{FF2B5EF4-FFF2-40B4-BE49-F238E27FC236}">
                <a16:creationId xmlns:a16="http://schemas.microsoft.com/office/drawing/2014/main" id="{520F2E48-375D-614E-B685-C66F91605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19534" y="1306892"/>
            <a:ext cx="3483748" cy="51939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EE44B1-5F6B-184A-8021-3E148A1746C7}"/>
              </a:ext>
            </a:extLst>
          </p:cNvPr>
          <p:cNvSpPr txBox="1"/>
          <p:nvPr/>
        </p:nvSpPr>
        <p:spPr>
          <a:xfrm>
            <a:off x="6683395" y="6270012"/>
            <a:ext cx="49874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romanpresentations.blogspot.com/2006_06_01_archive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sa/3.0/"/>
              </a:rPr>
              <a:t>CC BY-SA-NC</a:t>
            </a:r>
            <a:endParaRPr lang="en-US" sz="900"/>
          </a:p>
        </p:txBody>
      </p:sp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C247845-2FBC-A340-83F6-D8BD1D6259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25609" y="3299253"/>
            <a:ext cx="1269764" cy="9523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5BA474-3C76-804C-BD15-D2C2F25A667B}"/>
              </a:ext>
            </a:extLst>
          </p:cNvPr>
          <p:cNvSpPr txBox="1"/>
          <p:nvPr/>
        </p:nvSpPr>
        <p:spPr>
          <a:xfrm>
            <a:off x="5587999" y="2351424"/>
            <a:ext cx="2431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mnbasarkar.blogspot.com/2011/04/2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2692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8023-B095-8C49-87D0-77FDBC8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was this created? Why are we drawn to it? (according to VS Ramachandran and Nigel Spivey…)</a:t>
            </a:r>
          </a:p>
        </p:txBody>
      </p:sp>
      <p:pic>
        <p:nvPicPr>
          <p:cNvPr id="5" name="Content Placeholder 4" descr="A large brown teddy bear sitting on top of a stuffed animal&#10;&#10;Description automatically generated">
            <a:extLst>
              <a:ext uri="{FF2B5EF4-FFF2-40B4-BE49-F238E27FC236}">
                <a16:creationId xmlns:a16="http://schemas.microsoft.com/office/drawing/2014/main" id="{CACCA1F5-9717-FA4A-A9AC-4FF79AC0B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84550" y="2364581"/>
            <a:ext cx="5422900" cy="3327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E43AE8-F394-CD42-97AC-30CB35AFA1C5}"/>
              </a:ext>
            </a:extLst>
          </p:cNvPr>
          <p:cNvSpPr txBox="1"/>
          <p:nvPr/>
        </p:nvSpPr>
        <p:spPr>
          <a:xfrm>
            <a:off x="3248626" y="5811536"/>
            <a:ext cx="542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0.4 </a:t>
            </a:r>
            <a:r>
              <a:rPr lang="en-US" dirty="0"/>
              <a:t>“Venus” of Willendorf, from Lower Austria, ca. 25,000–20,000 B.C.E. Limestone, height 43⁄8 in. 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67565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C4D022-E2BC-435F-9CDB-44DC57C07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D4444-AE5C-B442-9C60-37FAF56665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487" b="-1"/>
          <a:stretch/>
        </p:blipFill>
        <p:spPr>
          <a:xfrm>
            <a:off x="20" y="10"/>
            <a:ext cx="5663460" cy="3428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26CAD6-45B1-4A85-A196-E722067B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80" y="0"/>
            <a:ext cx="6525472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0936D5-2DCE-48A4-93BC-BA7861B4E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81848" y="320040"/>
            <a:ext cx="5888736" cy="6217920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B2B7A-0FD7-244E-A532-29189FA6C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580" y="642594"/>
            <a:ext cx="5245269" cy="1371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Structures in early human life?</a:t>
            </a:r>
          </a:p>
        </p:txBody>
      </p:sp>
      <p:pic>
        <p:nvPicPr>
          <p:cNvPr id="8" name="Picture 7" descr="A large stone building with a grassy field&#10;&#10;Description automatically generated">
            <a:extLst>
              <a:ext uri="{FF2B5EF4-FFF2-40B4-BE49-F238E27FC236}">
                <a16:creationId xmlns:a16="http://schemas.microsoft.com/office/drawing/2014/main" id="{5C7F5C14-6925-5649-B714-33364D466A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7498" r="12812" b="1"/>
          <a:stretch/>
        </p:blipFill>
        <p:spPr>
          <a:xfrm>
            <a:off x="20" y="3429000"/>
            <a:ext cx="5663460" cy="3429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A8DFA-FF44-AB46-9F70-42A2E6E43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580" y="2103120"/>
            <a:ext cx="524526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Mammoth Bone House</a:t>
            </a:r>
          </a:p>
          <a:p>
            <a:r>
              <a:rPr lang="en-US" dirty="0"/>
              <a:t>Stonehenge (</a:t>
            </a:r>
            <a:r>
              <a:rPr lang="en-US" u="sng" dirty="0"/>
              <a:t>Neo</a:t>
            </a:r>
            <a:r>
              <a:rPr lang="en-US" dirty="0"/>
              <a:t>lithic)</a:t>
            </a:r>
          </a:p>
          <a:p>
            <a:r>
              <a:rPr lang="en-US" dirty="0" err="1"/>
              <a:t>Gobleki</a:t>
            </a:r>
            <a:r>
              <a:rPr lang="en-US" dirty="0"/>
              <a:t> </a:t>
            </a:r>
            <a:r>
              <a:rPr lang="en-US" dirty="0" err="1"/>
              <a:t>Tepe</a:t>
            </a:r>
            <a:endParaRPr lang="en-US" dirty="0"/>
          </a:p>
          <a:p>
            <a:endParaRPr lang="en-US" dirty="0"/>
          </a:p>
          <a:p>
            <a:r>
              <a:rPr lang="en-US" dirty="0"/>
              <a:t>Post and lintel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1B36B-F72C-E541-996E-54F42908C69C}"/>
              </a:ext>
            </a:extLst>
          </p:cNvPr>
          <p:cNvSpPr txBox="1"/>
          <p:nvPr/>
        </p:nvSpPr>
        <p:spPr>
          <a:xfrm>
            <a:off x="3325982" y="3228945"/>
            <a:ext cx="233749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reviverestore.org/projects/woolly-mammoth/about-the-woolly-mammoth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DEBF8C-3CFC-3F4C-BE60-6B3823195DCA}"/>
              </a:ext>
            </a:extLst>
          </p:cNvPr>
          <p:cNvSpPr txBox="1"/>
          <p:nvPr/>
        </p:nvSpPr>
        <p:spPr>
          <a:xfrm>
            <a:off x="3325982" y="6657945"/>
            <a:ext cx="233749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://commons.wikimedia.org/wiki/File:Stonehenge_ouest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11" name="Picture 10" descr="A pile of rocks&#10;&#10;Description automatically generated">
            <a:extLst>
              <a:ext uri="{FF2B5EF4-FFF2-40B4-BE49-F238E27FC236}">
                <a16:creationId xmlns:a16="http://schemas.microsoft.com/office/drawing/2014/main" id="{0630FCC6-EBF2-5C49-AB41-D352299A8F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48473" y="2103120"/>
            <a:ext cx="3081295" cy="20428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50592D-63EC-2941-B896-F495F7FE2950}"/>
              </a:ext>
            </a:extLst>
          </p:cNvPr>
          <p:cNvSpPr txBox="1"/>
          <p:nvPr/>
        </p:nvSpPr>
        <p:spPr>
          <a:xfrm>
            <a:off x="8948473" y="4226290"/>
            <a:ext cx="3081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Goblecki</a:t>
            </a:r>
            <a:r>
              <a:rPr lang="en-US" sz="900" dirty="0"/>
              <a:t> </a:t>
            </a:r>
            <a:r>
              <a:rPr lang="en-US" sz="900" dirty="0" err="1"/>
              <a:t>Tepe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1428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AD6B69-E0A0-476D-9EE1-6B69F04C5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E10A1-AD5F-4AB3-8A94-41D62B494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4419599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D4CD33-94A8-B743-AA23-E53238C9B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7"/>
            <a:ext cx="3765200" cy="5709931"/>
          </a:xfrm>
        </p:spPr>
        <p:txBody>
          <a:bodyPr>
            <a:normAutofit/>
          </a:bodyPr>
          <a:lstStyle/>
          <a:p>
            <a:pPr algn="ctr"/>
            <a:r>
              <a:rPr lang="en-US"/>
              <a:t>Creation Myths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84BFFE-6A90-4311-ACD5-B34177D46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412232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7F58F1-65E6-43FF-9016-D1BF523205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539454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14" descr="A picture containing photo, outdoor&#10;&#10;Description automatically generated">
            <a:extLst>
              <a:ext uri="{FF2B5EF4-FFF2-40B4-BE49-F238E27FC236}">
                <a16:creationId xmlns:a16="http://schemas.microsoft.com/office/drawing/2014/main" id="{71456812-C834-894D-ADB7-93B704720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-718991" y="133096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08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BB9B81"/>
      </a:accent1>
      <a:accent2>
        <a:srgbClr val="BA817F"/>
      </a:accent2>
      <a:accent3>
        <a:srgbClr val="C594A7"/>
      </a:accent3>
      <a:accent4>
        <a:srgbClr val="BA7FAD"/>
      </a:accent4>
      <a:accent5>
        <a:srgbClr val="BB94C5"/>
      </a:accent5>
      <a:accent6>
        <a:srgbClr val="957FBA"/>
      </a:accent6>
      <a:hlink>
        <a:srgbClr val="5D85A7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</TotalTime>
  <Words>468</Words>
  <Application>Microsoft Macintosh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Garamond</vt:lpstr>
      <vt:lpstr>SavonVTI</vt:lpstr>
      <vt:lpstr>HUMN 251</vt:lpstr>
      <vt:lpstr>On Your Notecards</vt:lpstr>
      <vt:lpstr>Flip the notecard (Don’t let your neighbors see either side of card…)</vt:lpstr>
      <vt:lpstr>Pair up. Show your neighbor your ‘reasons side’ of the card.</vt:lpstr>
      <vt:lpstr>What are the Humanities? </vt:lpstr>
      <vt:lpstr>How can I do well in this course?</vt:lpstr>
      <vt:lpstr>What makes us human?</vt:lpstr>
      <vt:lpstr>What does 2001: A Space Odyssey tell us about who we are?</vt:lpstr>
      <vt:lpstr>What do cave paintings tell us about who we are? </vt:lpstr>
      <vt:lpstr>Why do humans make art? Why are humans drawn to art? </vt:lpstr>
      <vt:lpstr>Why was this created? Why are we drawn to it? (according to VS Ramachandran and Nigel Spivey…)</vt:lpstr>
      <vt:lpstr>Structures in early human life?</vt:lpstr>
      <vt:lpstr>Creation Myths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HUMN 251</dc:title>
  <dc:creator>Jason Swedene</dc:creator>
  <cp:lastModifiedBy>Jason Swedene</cp:lastModifiedBy>
  <cp:revision>7</cp:revision>
  <dcterms:created xsi:type="dcterms:W3CDTF">2019-08-26T15:28:16Z</dcterms:created>
  <dcterms:modified xsi:type="dcterms:W3CDTF">2019-08-27T23:20:48Z</dcterms:modified>
</cp:coreProperties>
</file>