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1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62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6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7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10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61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96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96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6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26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59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6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2DC10-5F47-4186-A538-4B279DAF9574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63411-9F89-44A7-B769-BF1A1BF91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17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5" name="Rectangle 14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dirty="0" smtClean="0">
                  <a:solidFill>
                    <a:schemeClr val="tx2"/>
                  </a:solidFill>
                </a:rPr>
                <a:t>Boolean Basics, Gates,</a:t>
              </a:r>
            </a:p>
            <a:p>
              <a:pPr algn="ctr"/>
              <a:r>
                <a:rPr lang="en-US" sz="2400" b="1" dirty="0" smtClean="0">
                  <a:solidFill>
                    <a:schemeClr val="tx2"/>
                  </a:solidFill>
                </a:rPr>
                <a:t>&amp; Truth Tables</a:t>
              </a:r>
            </a:p>
            <a:p>
              <a:pPr algn="ctr"/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18" name="Flowchart: Delay 17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36" name="Group 35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Isosceles Triangle 38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7" name="TextBox 16"/>
          <p:cNvSpPr txBox="1"/>
          <p:nvPr/>
        </p:nvSpPr>
        <p:spPr>
          <a:xfrm>
            <a:off x="1400290" y="1228189"/>
            <a:ext cx="1428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Template</a:t>
            </a:r>
            <a:r>
              <a:rPr lang="en-US" b="1" u="sng" dirty="0" smtClean="0"/>
              <a:t>: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68437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5" name="Rectangle 14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dirty="0" smtClean="0">
                  <a:solidFill>
                    <a:schemeClr val="tx2"/>
                  </a:solidFill>
                </a:rPr>
                <a:t>Boolean Basics, Gates,</a:t>
              </a:r>
            </a:p>
            <a:p>
              <a:pPr algn="ctr"/>
              <a:r>
                <a:rPr lang="en-US" sz="2400" b="1" dirty="0" smtClean="0">
                  <a:solidFill>
                    <a:schemeClr val="tx2"/>
                  </a:solidFill>
                </a:rPr>
                <a:t>&amp; Truth Tables</a:t>
              </a:r>
            </a:p>
            <a:p>
              <a:pPr algn="ctr"/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18" name="Flowchart: Delay 17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36" name="Group 35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Isosceles Triangle 38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788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9" name="Rectangle 18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dirty="0" smtClean="0">
                  <a:solidFill>
                    <a:schemeClr val="tx2"/>
                  </a:solidFill>
                </a:rPr>
                <a:t>Boolean Algebra</a:t>
              </a:r>
              <a:endParaRPr lang="en-US" sz="2400" b="1" dirty="0" smtClean="0">
                <a:solidFill>
                  <a:schemeClr val="tx2"/>
                </a:solidFill>
              </a:endParaRPr>
            </a:p>
            <a:p>
              <a:pPr algn="ctr"/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4" name="Flowchart: Delay 3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18" name="Group 17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Isosceles Triangle 14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11474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9" name="Rectangle 18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dirty="0" smtClean="0">
                  <a:solidFill>
                    <a:schemeClr val="tx2"/>
                  </a:solidFill>
                </a:rPr>
                <a:t>Binary to Hex to Decimal Conversions</a:t>
              </a:r>
              <a:endParaRPr lang="en-US" sz="2400" b="1" dirty="0" smtClean="0">
                <a:solidFill>
                  <a:schemeClr val="tx2"/>
                </a:solidFill>
              </a:endParaRPr>
            </a:p>
            <a:p>
              <a:pPr algn="ctr"/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4" name="Flowchart: Delay 3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18" name="Group 17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Isosceles Triangle 14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2230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9" name="Rectangle 18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3000" b="1" dirty="0" smtClean="0">
                  <a:solidFill>
                    <a:schemeClr val="tx2"/>
                  </a:solidFill>
                </a:rPr>
                <a:t>K(</a:t>
              </a:r>
              <a:r>
                <a:rPr lang="en-US" sz="3000" b="1" dirty="0" err="1" smtClean="0">
                  <a:solidFill>
                    <a:schemeClr val="tx2"/>
                  </a:solidFill>
                </a:rPr>
                <a:t>arnaugh</a:t>
              </a:r>
              <a:r>
                <a:rPr lang="en-US" sz="3000" b="1" dirty="0" smtClean="0">
                  <a:solidFill>
                    <a:schemeClr val="tx2"/>
                  </a:solidFill>
                </a:rPr>
                <a:t>)-Maps</a:t>
              </a:r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4" name="Flowchart: Delay 3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18" name="Group 17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Isosceles Triangle 14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7487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9" name="Rectangle 18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3000" b="1" dirty="0" smtClean="0">
                  <a:solidFill>
                    <a:schemeClr val="tx2"/>
                  </a:solidFill>
                </a:rPr>
                <a:t>Binary Arithmetic</a:t>
              </a:r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4" name="Flowchart: Delay 3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18" name="Group 17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Isosceles Triangle 14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990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9" name="Rectangle 18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dirty="0" smtClean="0">
                  <a:solidFill>
                    <a:schemeClr val="tx2"/>
                  </a:solidFill>
                </a:rPr>
                <a:t>Signed Numbers (2’s comp), Overflow</a:t>
              </a:r>
              <a:endParaRPr lang="en-US" sz="24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4" name="Flowchart: Delay 3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18" name="Group 17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Isosceles Triangle 14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8684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5" name="Rectangle 14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dirty="0" err="1" smtClean="0">
                  <a:solidFill>
                    <a:schemeClr val="tx2"/>
                  </a:solidFill>
                </a:rPr>
                <a:t>MUXes</a:t>
              </a:r>
              <a:r>
                <a:rPr lang="en-US" sz="2400" b="1" dirty="0" smtClean="0">
                  <a:solidFill>
                    <a:schemeClr val="tx2"/>
                  </a:solidFill>
                </a:rPr>
                <a:t>, LUTs</a:t>
              </a:r>
              <a:endParaRPr lang="en-US" sz="2400" b="1" dirty="0" smtClean="0">
                <a:solidFill>
                  <a:schemeClr val="tx2"/>
                </a:solidFill>
              </a:endParaRPr>
            </a:p>
            <a:p>
              <a:pPr algn="ctr"/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18" name="Flowchart: Delay 17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36" name="Group 35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Isosceles Triangle 38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5417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5" name="Rectangle 14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dirty="0" smtClean="0">
                  <a:solidFill>
                    <a:schemeClr val="tx2"/>
                  </a:solidFill>
                </a:rPr>
                <a:t>Finite State Machines (FSMs)</a:t>
              </a:r>
              <a:endParaRPr lang="en-US" sz="2400" b="1" dirty="0" smtClean="0">
                <a:solidFill>
                  <a:schemeClr val="tx2"/>
                </a:solidFill>
              </a:endParaRPr>
            </a:p>
            <a:p>
              <a:pPr algn="ctr"/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18" name="Flowchart: Delay 17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36" name="Group 35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Isosceles Triangle 38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4574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5" name="Rectangle 14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3000" b="1" dirty="0" smtClean="0">
                  <a:solidFill>
                    <a:schemeClr val="tx2"/>
                  </a:solidFill>
                </a:rPr>
                <a:t>Iterative, </a:t>
              </a:r>
              <a:r>
                <a:rPr lang="en-US" sz="3000" b="1" dirty="0" err="1" smtClean="0">
                  <a:solidFill>
                    <a:schemeClr val="tx2"/>
                  </a:solidFill>
                </a:rPr>
                <a:t>Hieracrhal</a:t>
              </a:r>
              <a:r>
                <a:rPr lang="en-US" sz="3000" b="1" dirty="0" smtClean="0">
                  <a:solidFill>
                    <a:schemeClr val="tx2"/>
                  </a:solidFill>
                </a:rPr>
                <a:t> Design</a:t>
              </a:r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18" name="Flowchart: Delay 17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36" name="Group 35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Isosceles Triangle 38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3285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5" name="Rectangle 14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dirty="0" smtClean="0">
                  <a:solidFill>
                    <a:schemeClr val="tx2"/>
                  </a:solidFill>
                </a:rPr>
                <a:t>Logic Analyzer</a:t>
              </a:r>
              <a:endParaRPr lang="en-US" sz="2400" b="1" dirty="0" smtClean="0">
                <a:solidFill>
                  <a:schemeClr val="tx2"/>
                </a:solidFill>
              </a:endParaRPr>
            </a:p>
            <a:p>
              <a:pPr algn="ctr"/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18" name="Flowchart: Delay 17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36" name="Group 35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Isosceles Triangle 38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3656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1219200"/>
            <a:ext cx="3051071" cy="3048000"/>
            <a:chOff x="3048000" y="1219200"/>
            <a:chExt cx="3051071" cy="3048000"/>
          </a:xfrm>
        </p:grpSpPr>
        <p:sp>
          <p:nvSpPr>
            <p:cNvPr id="15" name="Rectangle 14"/>
            <p:cNvSpPr/>
            <p:nvPr/>
          </p:nvSpPr>
          <p:spPr>
            <a:xfrm>
              <a:off x="3048000" y="1219200"/>
              <a:ext cx="3044952" cy="304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u="sng" dirty="0" err="1" smtClean="0">
                  <a:solidFill>
                    <a:schemeClr val="tx2"/>
                  </a:solidFill>
                </a:rPr>
                <a:t>DigiFun</a:t>
              </a:r>
              <a:r>
                <a:rPr lang="en-US" sz="2400" b="1" u="sng" dirty="0" smtClean="0">
                  <a:solidFill>
                    <a:schemeClr val="tx2"/>
                  </a:solidFill>
                </a:rPr>
                <a:t> Badge</a:t>
              </a:r>
            </a:p>
            <a:p>
              <a:pPr algn="ctr"/>
              <a:endParaRPr lang="en-US" sz="12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sz="2400" b="1" dirty="0" smtClean="0">
                  <a:solidFill>
                    <a:schemeClr val="tx2"/>
                  </a:solidFill>
                </a:rPr>
                <a:t>Analog vs. </a:t>
              </a:r>
              <a:r>
                <a:rPr lang="en-US" sz="2400" b="1" dirty="0" smtClean="0">
                  <a:solidFill>
                    <a:schemeClr val="tx2"/>
                  </a:solidFill>
                </a:rPr>
                <a:t>Digital</a:t>
              </a:r>
              <a:endParaRPr lang="en-US" sz="2400" b="1" dirty="0" smtClean="0">
                <a:solidFill>
                  <a:schemeClr val="tx2"/>
                </a:solidFill>
              </a:endParaRPr>
            </a:p>
            <a:p>
              <a:pPr algn="ctr"/>
              <a:endParaRPr lang="en-US" sz="3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 rot="19405871">
              <a:off x="3158636" y="1437731"/>
              <a:ext cx="1138535" cy="498580"/>
              <a:chOff x="3962400" y="2438400"/>
              <a:chExt cx="2133600" cy="609600"/>
            </a:xfrm>
          </p:grpSpPr>
          <p:sp>
            <p:nvSpPr>
              <p:cNvPr id="18" name="Flowchart: Delay 17"/>
              <p:cNvSpPr/>
              <p:nvPr/>
            </p:nvSpPr>
            <p:spPr>
              <a:xfrm>
                <a:off x="4724400" y="2438400"/>
                <a:ext cx="609600" cy="6096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H="1">
                <a:off x="3962400" y="25908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H="1">
                <a:off x="3962400" y="28956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>
                <a:off x="5334000" y="27432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/>
            <p:cNvSpPr txBox="1"/>
            <p:nvPr/>
          </p:nvSpPr>
          <p:spPr>
            <a:xfrm rot="2206201">
              <a:off x="5149075" y="1585924"/>
              <a:ext cx="949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1010</a:t>
              </a:r>
              <a:endParaRPr lang="en-US" sz="2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 rot="2070181">
              <a:off x="3233048" y="3502901"/>
              <a:ext cx="9989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AB + C</a:t>
              </a:r>
              <a:endParaRPr lang="en-US" sz="2400" b="1" dirty="0"/>
            </a:p>
          </p:txBody>
        </p:sp>
        <p:grpSp>
          <p:nvGrpSpPr>
            <p:cNvPr id="36" name="Group 35"/>
            <p:cNvGrpSpPr/>
            <p:nvPr/>
          </p:nvGrpSpPr>
          <p:grpSpPr>
            <a:xfrm rot="18957214">
              <a:off x="5084464" y="3441968"/>
              <a:ext cx="952500" cy="475447"/>
              <a:chOff x="2819400" y="3592649"/>
              <a:chExt cx="1600200" cy="739502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H="1">
                <a:off x="2819400" y="3962400"/>
                <a:ext cx="762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 flipV="1">
                <a:off x="3962400" y="3962400"/>
                <a:ext cx="457200" cy="86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Isosceles Triangle 38"/>
              <p:cNvSpPr/>
              <p:nvPr/>
            </p:nvSpPr>
            <p:spPr>
              <a:xfrm rot="5400000">
                <a:off x="3097349" y="3695700"/>
                <a:ext cx="739502" cy="533400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733801" y="3856704"/>
                <a:ext cx="228599" cy="228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3656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129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J. Weber</dc:creator>
  <cp:lastModifiedBy>Aly</cp:lastModifiedBy>
  <cp:revision>6</cp:revision>
  <dcterms:created xsi:type="dcterms:W3CDTF">2016-01-13T18:01:17Z</dcterms:created>
  <dcterms:modified xsi:type="dcterms:W3CDTF">2016-01-20T17:54:03Z</dcterms:modified>
</cp:coreProperties>
</file>