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78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05EC-B5E0-4508-A60A-8BE6465CCA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F51AEF-D588-4C21-88F2-B2CADD6340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FC2AD-FCEB-4E72-9C37-EAAC6885731A}"/>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AF826648-628C-4F72-A729-15F5DF5B2C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CDD8C1-9E94-4021-AF38-D149309CBF0D}"/>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4677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65824-AAAC-4592-AD3B-9344307C81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9E64E-6165-4AAA-9071-C1449B357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86A1C-48B0-4952-A76B-DAF0774BE591}"/>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DD21CF53-A49F-43BF-90D6-86D7F5DE1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E1ED8-6862-4E44-BA8A-08D757EDE1D3}"/>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7720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E5EFC-1DEE-4FA4-81FE-F3F389996C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75B781-1865-4D49-8DAE-9959273B7A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7C79EE-1161-4840-A69E-F3B17F54C733}"/>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8138CDA4-976F-48F7-9658-BB057B296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C065BE-B9AE-43DC-ADC7-1C396EC57F70}"/>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310415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1E80-244C-45D4-B0A7-CF805D9B83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9066D5-844D-4E62-A64A-6668BA10D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F973B6-82EB-49C2-BA02-1C0944F8A3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7EA9F7-9549-4C6E-A8E8-6A180A213A4A}"/>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6" name="Footer Placeholder 5">
            <a:extLst>
              <a:ext uri="{FF2B5EF4-FFF2-40B4-BE49-F238E27FC236}">
                <a16:creationId xmlns:a16="http://schemas.microsoft.com/office/drawing/2014/main" id="{9BBEEFC1-2265-4002-88BE-F1BE6FC3BF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B2130-CAB0-4B0D-BB34-9F9B3F46402B}"/>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455419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083D-338E-4F6E-BE34-17248BE18E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3802A8-CF2C-4E92-945A-EB2F9E468B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2EC23-04A9-4612-8FE3-C330BC03C3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B8E8A0-0E15-43B3-9D06-6C2580D691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46B2AC-54D3-456F-834C-F1F66642C6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4DCA80-24EA-4084-BB17-B45307C20045}"/>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8" name="Footer Placeholder 7">
            <a:extLst>
              <a:ext uri="{FF2B5EF4-FFF2-40B4-BE49-F238E27FC236}">
                <a16:creationId xmlns:a16="http://schemas.microsoft.com/office/drawing/2014/main" id="{13055A84-1C23-4451-B403-4DE28D51CD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66FCCA-5432-410D-9970-0D3E33D586A6}"/>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282567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8388-9215-4B5E-BFBB-1191AEE3FB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92705E-BB97-4AF5-B800-42B41CFF78CC}"/>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4" name="Footer Placeholder 3">
            <a:extLst>
              <a:ext uri="{FF2B5EF4-FFF2-40B4-BE49-F238E27FC236}">
                <a16:creationId xmlns:a16="http://schemas.microsoft.com/office/drawing/2014/main" id="{8527116A-15E0-41E5-B139-E833D5B06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A47C84-36AD-47E3-B05A-C9F187284EC0}"/>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82496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7211E7-BD04-4B7F-AECB-ECA559F51B78}"/>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3" name="Footer Placeholder 2">
            <a:extLst>
              <a:ext uri="{FF2B5EF4-FFF2-40B4-BE49-F238E27FC236}">
                <a16:creationId xmlns:a16="http://schemas.microsoft.com/office/drawing/2014/main" id="{DBB452B1-683C-49B3-898D-5D627F114A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BD7F17-57D8-4080-8610-E573274C0BFB}"/>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47932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B1CF7-4719-45AC-B98A-C596032AE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82E089-7DF7-41BB-AA86-DB1E305806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C31562-B3D2-455A-AF53-1EF585F47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7EC82A-2C79-4771-BE64-E17FF10865AC}"/>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6" name="Footer Placeholder 5">
            <a:extLst>
              <a:ext uri="{FF2B5EF4-FFF2-40B4-BE49-F238E27FC236}">
                <a16:creationId xmlns:a16="http://schemas.microsoft.com/office/drawing/2014/main" id="{FC336672-DD8A-4FC8-A3F8-ACAD2D81B9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F18559-2763-4116-958F-A3020223F5D2}"/>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1164628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F5447-4486-4DD2-AF86-A28736BCAC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2E2E4F-C627-436D-9C98-65ED61BA64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8CC953-D528-4EEA-A449-57C8BFF297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4E723D-0C59-400F-BFE4-0A488AF2FECC}"/>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6" name="Footer Placeholder 5">
            <a:extLst>
              <a:ext uri="{FF2B5EF4-FFF2-40B4-BE49-F238E27FC236}">
                <a16:creationId xmlns:a16="http://schemas.microsoft.com/office/drawing/2014/main" id="{9E58A4B4-91F0-4DCC-8F76-C5D6FC01BE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76801-94E8-48F0-99C9-0ACBBA057C3B}"/>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377526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72393-6AA8-409F-990D-0D66626699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383F00-2542-481A-AF45-D295348248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963A0-0769-4530-AA3D-BE2AE9C4FD7A}"/>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63896141-B6AA-4641-B43A-083E1B8EB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0793B1-11C9-493E-9C8A-28F4313FB52F}"/>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339249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5C1B56-302A-457D-861E-EC495D35FE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016279-ECD7-4BD1-BEFF-82B8384B95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ABA4E5-82BC-43CB-B11F-42A4663D8573}"/>
              </a:ext>
            </a:extLst>
          </p:cNvPr>
          <p:cNvSpPr>
            <a:spLocks noGrp="1"/>
          </p:cNvSpPr>
          <p:nvPr>
            <p:ph type="dt" sz="half" idx="10"/>
          </p:nvPr>
        </p:nvSpPr>
        <p:spPr/>
        <p:txBody>
          <a:body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0AB79CD8-6446-493E-9392-BDC662A30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CD61B8-A4E6-4598-BC38-2DC95A38AC39}"/>
              </a:ext>
            </a:extLst>
          </p:cNvPr>
          <p:cNvSpPr>
            <a:spLocks noGrp="1"/>
          </p:cNvSpPr>
          <p:nvPr>
            <p:ph type="sldNum" sz="quarter" idx="12"/>
          </p:nvPr>
        </p:nvSpPr>
        <p:spPr/>
        <p:txBody>
          <a:bodyPr/>
          <a:lstStyle/>
          <a:p>
            <a:fld id="{3B642D5D-D438-461E-B12B-2F387EF1C9E1}" type="slidenum">
              <a:rPr lang="en-US" smtClean="0"/>
              <a:t>‹#›</a:t>
            </a:fld>
            <a:endParaRPr lang="en-US"/>
          </a:p>
        </p:txBody>
      </p:sp>
    </p:spTree>
    <p:extLst>
      <p:ext uri="{BB962C8B-B14F-4D97-AF65-F5344CB8AC3E}">
        <p14:creationId xmlns:p14="http://schemas.microsoft.com/office/powerpoint/2010/main" val="1308732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BF28D-4B0B-403C-9A3E-4DE19D7A30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38D30D-3266-43A2-A5A1-9ADDF99D2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EEF78-27E7-4A21-9A57-7F9C3081B7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FA1CE-D700-4E4E-9BF6-A4E65317A800}" type="datetimeFigureOut">
              <a:rPr lang="en-US" smtClean="0"/>
              <a:t>9/30/2019</a:t>
            </a:fld>
            <a:endParaRPr lang="en-US"/>
          </a:p>
        </p:txBody>
      </p:sp>
      <p:sp>
        <p:nvSpPr>
          <p:cNvPr id="5" name="Footer Placeholder 4">
            <a:extLst>
              <a:ext uri="{FF2B5EF4-FFF2-40B4-BE49-F238E27FC236}">
                <a16:creationId xmlns:a16="http://schemas.microsoft.com/office/drawing/2014/main" id="{F92F4314-0C19-46FC-BD49-E6AB08649C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E51C6C-E4B3-4BB2-86B3-7F0C4D0CE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642D5D-D438-461E-B12B-2F387EF1C9E1}" type="slidenum">
              <a:rPr lang="en-US" smtClean="0"/>
              <a:t>‹#›</a:t>
            </a:fld>
            <a:endParaRPr lang="en-US"/>
          </a:p>
        </p:txBody>
      </p:sp>
    </p:spTree>
    <p:extLst>
      <p:ext uri="{BB962C8B-B14F-4D97-AF65-F5344CB8AC3E}">
        <p14:creationId xmlns:p14="http://schemas.microsoft.com/office/powerpoint/2010/main" val="1886619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tar.nesdis.noaa.gov/goes/index.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4304-D79C-4737-B617-AA79C4AD8816}"/>
              </a:ext>
            </a:extLst>
          </p:cNvPr>
          <p:cNvSpPr>
            <a:spLocks noGrp="1"/>
          </p:cNvSpPr>
          <p:nvPr>
            <p:ph type="ctrTitle"/>
          </p:nvPr>
        </p:nvSpPr>
        <p:spPr/>
        <p:txBody>
          <a:bodyPr>
            <a:normAutofit/>
          </a:bodyPr>
          <a:lstStyle/>
          <a:p>
            <a:r>
              <a:rPr lang="en-US" dirty="0"/>
              <a:t>GEOG 108: Meteorology and Climatology</a:t>
            </a:r>
          </a:p>
        </p:txBody>
      </p:sp>
      <p:sp>
        <p:nvSpPr>
          <p:cNvPr id="3" name="Subtitle 2">
            <a:extLst>
              <a:ext uri="{FF2B5EF4-FFF2-40B4-BE49-F238E27FC236}">
                <a16:creationId xmlns:a16="http://schemas.microsoft.com/office/drawing/2014/main" id="{F8ADF317-A11F-4E38-BBF4-0806668665E7}"/>
              </a:ext>
            </a:extLst>
          </p:cNvPr>
          <p:cNvSpPr>
            <a:spLocks noGrp="1"/>
          </p:cNvSpPr>
          <p:nvPr>
            <p:ph type="subTitle" idx="1"/>
          </p:nvPr>
        </p:nvSpPr>
        <p:spPr/>
        <p:txBody>
          <a:bodyPr/>
          <a:lstStyle/>
          <a:p>
            <a:r>
              <a:rPr lang="en-US" dirty="0"/>
              <a:t>Week 6: 09/30-10/04</a:t>
            </a:r>
          </a:p>
          <a:p>
            <a:r>
              <a:rPr lang="en-US" dirty="0"/>
              <a:t>GOES- Geostationary Operational Environmental Satellite</a:t>
            </a:r>
          </a:p>
          <a:p>
            <a:r>
              <a:rPr lang="en-US" dirty="0"/>
              <a:t>Images and Cloud Type Interpretation</a:t>
            </a:r>
          </a:p>
        </p:txBody>
      </p:sp>
    </p:spTree>
    <p:extLst>
      <p:ext uri="{BB962C8B-B14F-4D97-AF65-F5344CB8AC3E}">
        <p14:creationId xmlns:p14="http://schemas.microsoft.com/office/powerpoint/2010/main" val="215152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1AB1-91D6-472D-A934-8653AB25D91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34E3A3-ACA7-4B1B-B5B5-4B178299F729}"/>
              </a:ext>
            </a:extLst>
          </p:cNvPr>
          <p:cNvSpPr>
            <a:spLocks noGrp="1"/>
          </p:cNvSpPr>
          <p:nvPr>
            <p:ph idx="1"/>
          </p:nvPr>
        </p:nvSpPr>
        <p:spPr/>
        <p:txBody>
          <a:bodyPr/>
          <a:lstStyle/>
          <a:p>
            <a:r>
              <a:rPr lang="en-US" dirty="0"/>
              <a:t>Read page 124-140 from chapter 5 of your textbook</a:t>
            </a:r>
          </a:p>
          <a:p>
            <a:pPr lvl="1"/>
            <a:r>
              <a:rPr lang="en-US" dirty="0"/>
              <a:t>These pages are about:</a:t>
            </a:r>
          </a:p>
          <a:p>
            <a:pPr lvl="2"/>
            <a:r>
              <a:rPr lang="en-US" dirty="0"/>
              <a:t>Clouds</a:t>
            </a:r>
          </a:p>
          <a:p>
            <a:pPr lvl="2"/>
            <a:r>
              <a:rPr lang="en-US" dirty="0"/>
              <a:t>Cloud classification and identification</a:t>
            </a:r>
          </a:p>
          <a:p>
            <a:pPr lvl="2"/>
            <a:r>
              <a:rPr lang="en-US" dirty="0"/>
              <a:t>Cloud observation and</a:t>
            </a:r>
          </a:p>
          <a:p>
            <a:pPr lvl="2"/>
            <a:r>
              <a:rPr lang="en-US" dirty="0"/>
              <a:t>Satellite Observation</a:t>
            </a:r>
          </a:p>
        </p:txBody>
      </p:sp>
    </p:spTree>
    <p:extLst>
      <p:ext uri="{BB962C8B-B14F-4D97-AF65-F5344CB8AC3E}">
        <p14:creationId xmlns:p14="http://schemas.microsoft.com/office/powerpoint/2010/main" val="354474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272DA-A258-4A03-BA32-54C3BF29AF3B}"/>
              </a:ext>
            </a:extLst>
          </p:cNvPr>
          <p:cNvSpPr>
            <a:spLocks noGrp="1"/>
          </p:cNvSpPr>
          <p:nvPr>
            <p:ph type="title"/>
          </p:nvPr>
        </p:nvSpPr>
        <p:spPr/>
        <p:txBody>
          <a:bodyPr/>
          <a:lstStyle/>
          <a:p>
            <a:r>
              <a:rPr lang="en-US" dirty="0"/>
              <a:t>Satellite Observations</a:t>
            </a:r>
          </a:p>
        </p:txBody>
      </p:sp>
      <p:sp>
        <p:nvSpPr>
          <p:cNvPr id="3" name="Content Placeholder 2">
            <a:extLst>
              <a:ext uri="{FF2B5EF4-FFF2-40B4-BE49-F238E27FC236}">
                <a16:creationId xmlns:a16="http://schemas.microsoft.com/office/drawing/2014/main" id="{DABC1E3E-9A1B-4D56-8D89-9A66C1D92A16}"/>
              </a:ext>
            </a:extLst>
          </p:cNvPr>
          <p:cNvSpPr>
            <a:spLocks noGrp="1"/>
          </p:cNvSpPr>
          <p:nvPr>
            <p:ph idx="1"/>
          </p:nvPr>
        </p:nvSpPr>
        <p:spPr/>
        <p:txBody>
          <a:bodyPr/>
          <a:lstStyle/>
          <a:p>
            <a:r>
              <a:rPr lang="en-US" dirty="0"/>
              <a:t>Under the topic satellite observations, use of GOES in cloud identification is presented. </a:t>
            </a:r>
          </a:p>
          <a:p>
            <a:endParaRPr lang="en-US" dirty="0"/>
          </a:p>
        </p:txBody>
      </p:sp>
    </p:spTree>
    <p:extLst>
      <p:ext uri="{BB962C8B-B14F-4D97-AF65-F5344CB8AC3E}">
        <p14:creationId xmlns:p14="http://schemas.microsoft.com/office/powerpoint/2010/main" val="1281990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D461F-E28B-4AAC-B689-805FBB1AFDE9}"/>
              </a:ext>
            </a:extLst>
          </p:cNvPr>
          <p:cNvSpPr>
            <a:spLocks noGrp="1"/>
          </p:cNvSpPr>
          <p:nvPr>
            <p:ph type="title"/>
          </p:nvPr>
        </p:nvSpPr>
        <p:spPr/>
        <p:txBody>
          <a:bodyPr/>
          <a:lstStyle/>
          <a:p>
            <a:r>
              <a:rPr lang="en-US" dirty="0"/>
              <a:t>Satellite Activity</a:t>
            </a:r>
          </a:p>
        </p:txBody>
      </p:sp>
      <p:sp>
        <p:nvSpPr>
          <p:cNvPr id="3" name="Content Placeholder 2">
            <a:extLst>
              <a:ext uri="{FF2B5EF4-FFF2-40B4-BE49-F238E27FC236}">
                <a16:creationId xmlns:a16="http://schemas.microsoft.com/office/drawing/2014/main" id="{C2F67AFF-1C00-4A16-88DA-7A3047CA4CBA}"/>
              </a:ext>
            </a:extLst>
          </p:cNvPr>
          <p:cNvSpPr>
            <a:spLocks noGrp="1"/>
          </p:cNvSpPr>
          <p:nvPr>
            <p:ph idx="1"/>
          </p:nvPr>
        </p:nvSpPr>
        <p:spPr>
          <a:xfrm>
            <a:off x="219221" y="1636982"/>
            <a:ext cx="11245948" cy="4351338"/>
          </a:xfrm>
        </p:spPr>
        <p:txBody>
          <a:bodyPr/>
          <a:lstStyle/>
          <a:p>
            <a:r>
              <a:rPr lang="en-US" dirty="0"/>
              <a:t>Instructions:</a:t>
            </a:r>
          </a:p>
          <a:p>
            <a:r>
              <a:rPr lang="en-US" dirty="0"/>
              <a:t>Go to the GOES image viewer website below:</a:t>
            </a:r>
          </a:p>
          <a:p>
            <a:r>
              <a:rPr lang="en-US" dirty="0">
                <a:hlinkClick r:id="rId2"/>
              </a:rPr>
              <a:t>https://www.star.nesdis.noaa.gov/goes/index.php</a:t>
            </a:r>
            <a:endParaRPr lang="en-US" dirty="0"/>
          </a:p>
          <a:p>
            <a:r>
              <a:rPr lang="en-US" dirty="0"/>
              <a:t>From the left panel, choose Tropical Atlantic Region.</a:t>
            </a:r>
          </a:p>
          <a:p>
            <a:r>
              <a:rPr lang="en-US" dirty="0"/>
              <a:t>On the next page, you will see several images, animation loop, and animated GIF of GOES east-sector view: Tropical Atlantic</a:t>
            </a:r>
          </a:p>
          <a:p>
            <a:pPr lvl="1"/>
            <a:r>
              <a:rPr lang="en-US" dirty="0"/>
              <a:t>One animated GIF of </a:t>
            </a:r>
            <a:r>
              <a:rPr lang="en-US" dirty="0" err="1"/>
              <a:t>GeoColor</a:t>
            </a:r>
            <a:r>
              <a:rPr lang="en-US" dirty="0"/>
              <a:t> is presented on next slide for you to view. </a:t>
            </a:r>
          </a:p>
          <a:p>
            <a:pPr lvl="1"/>
            <a:r>
              <a:rPr lang="en-US" dirty="0"/>
              <a:t>As the image says on website, the daytime is true color image and nighttime is multispectral infrared image. </a:t>
            </a:r>
          </a:p>
          <a:p>
            <a:endParaRPr lang="en-US" dirty="0"/>
          </a:p>
          <a:p>
            <a:endParaRPr lang="en-US" dirty="0"/>
          </a:p>
        </p:txBody>
      </p:sp>
    </p:spTree>
    <p:extLst>
      <p:ext uri="{BB962C8B-B14F-4D97-AF65-F5344CB8AC3E}">
        <p14:creationId xmlns:p14="http://schemas.microsoft.com/office/powerpoint/2010/main" val="1059963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909ED8C9-25BB-4934-AA84-0AE0B80A1AE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19870" y="246186"/>
            <a:ext cx="8952039" cy="5711482"/>
          </a:xfrm>
          <a:prstGeom prst="rect">
            <a:avLst/>
          </a:prstGeom>
        </p:spPr>
      </p:pic>
      <p:grpSp>
        <p:nvGrpSpPr>
          <p:cNvPr id="14" name="Group 13">
            <a:extLst>
              <a:ext uri="{FF2B5EF4-FFF2-40B4-BE49-F238E27FC236}">
                <a16:creationId xmlns:a16="http://schemas.microsoft.com/office/drawing/2014/main" id="{29D0D36D-86E8-430E-A5BC-ACF2541E9815}"/>
              </a:ext>
            </a:extLst>
          </p:cNvPr>
          <p:cNvGrpSpPr/>
          <p:nvPr/>
        </p:nvGrpSpPr>
        <p:grpSpPr>
          <a:xfrm>
            <a:off x="5795891" y="822960"/>
            <a:ext cx="5076240" cy="935501"/>
            <a:chOff x="5795890" y="822960"/>
            <a:chExt cx="5570805" cy="935501"/>
          </a:xfrm>
        </p:grpSpPr>
        <p:cxnSp>
          <p:nvCxnSpPr>
            <p:cNvPr id="6" name="Straight Arrow Connector 5">
              <a:extLst>
                <a:ext uri="{FF2B5EF4-FFF2-40B4-BE49-F238E27FC236}">
                  <a16:creationId xmlns:a16="http://schemas.microsoft.com/office/drawing/2014/main" id="{F224F6FB-BF95-4AFF-8B8A-21228F3809B2}"/>
                </a:ext>
              </a:extLst>
            </p:cNvPr>
            <p:cNvCxnSpPr>
              <a:cxnSpLocks/>
            </p:cNvCxnSpPr>
            <p:nvPr/>
          </p:nvCxnSpPr>
          <p:spPr>
            <a:xfrm flipH="1" flipV="1">
              <a:off x="7723164" y="1434904"/>
              <a:ext cx="3643531" cy="32355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0868D2E-9683-45D7-AF4E-EC1C85A59974}"/>
                </a:ext>
              </a:extLst>
            </p:cNvPr>
            <p:cNvCxnSpPr>
              <a:cxnSpLocks/>
            </p:cNvCxnSpPr>
            <p:nvPr/>
          </p:nvCxnSpPr>
          <p:spPr>
            <a:xfrm flipH="1" flipV="1">
              <a:off x="5795890" y="822960"/>
              <a:ext cx="3749039" cy="77372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BA43DE27-4569-47F4-B0ED-DA88AD69FE06}"/>
              </a:ext>
            </a:extLst>
          </p:cNvPr>
          <p:cNvSpPr txBox="1"/>
          <p:nvPr/>
        </p:nvSpPr>
        <p:spPr>
          <a:xfrm>
            <a:off x="10801791" y="1520971"/>
            <a:ext cx="815926" cy="646331"/>
          </a:xfrm>
          <a:prstGeom prst="rect">
            <a:avLst/>
          </a:prstGeom>
          <a:noFill/>
        </p:spPr>
        <p:txBody>
          <a:bodyPr wrap="square" rtlCol="0">
            <a:spAutoFit/>
          </a:bodyPr>
          <a:lstStyle/>
          <a:p>
            <a:r>
              <a:rPr lang="en-US" b="1" dirty="0"/>
              <a:t>Thick cloud</a:t>
            </a:r>
          </a:p>
        </p:txBody>
      </p:sp>
      <p:grpSp>
        <p:nvGrpSpPr>
          <p:cNvPr id="16" name="Group 15">
            <a:extLst>
              <a:ext uri="{FF2B5EF4-FFF2-40B4-BE49-F238E27FC236}">
                <a16:creationId xmlns:a16="http://schemas.microsoft.com/office/drawing/2014/main" id="{60A37BC9-5918-494C-AA95-71437E51811D}"/>
              </a:ext>
            </a:extLst>
          </p:cNvPr>
          <p:cNvGrpSpPr/>
          <p:nvPr/>
        </p:nvGrpSpPr>
        <p:grpSpPr>
          <a:xfrm>
            <a:off x="4386777" y="1290710"/>
            <a:ext cx="6178060" cy="2558561"/>
            <a:chOff x="5795891" y="822960"/>
            <a:chExt cx="6178060" cy="2558561"/>
          </a:xfrm>
        </p:grpSpPr>
        <p:cxnSp>
          <p:nvCxnSpPr>
            <p:cNvPr id="17" name="Straight Arrow Connector 16">
              <a:extLst>
                <a:ext uri="{FF2B5EF4-FFF2-40B4-BE49-F238E27FC236}">
                  <a16:creationId xmlns:a16="http://schemas.microsoft.com/office/drawing/2014/main" id="{63C61A37-9ACD-40C6-9BEE-18F9FEA29153}"/>
                </a:ext>
              </a:extLst>
            </p:cNvPr>
            <p:cNvCxnSpPr>
              <a:cxnSpLocks/>
            </p:cNvCxnSpPr>
            <p:nvPr/>
          </p:nvCxnSpPr>
          <p:spPr>
            <a:xfrm flipH="1">
              <a:off x="9079524" y="2173456"/>
              <a:ext cx="2894427" cy="120806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68B0EA2-FEE7-4225-A9D3-C6F773917E18}"/>
                </a:ext>
              </a:extLst>
            </p:cNvPr>
            <p:cNvCxnSpPr>
              <a:cxnSpLocks/>
            </p:cNvCxnSpPr>
            <p:nvPr/>
          </p:nvCxnSpPr>
          <p:spPr>
            <a:xfrm flipH="1" flipV="1">
              <a:off x="5795891" y="822960"/>
              <a:ext cx="5418405" cy="1725051"/>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E33F58E5-37C0-43A7-9681-437FEFBEA706}"/>
              </a:ext>
            </a:extLst>
          </p:cNvPr>
          <p:cNvSpPr txBox="1"/>
          <p:nvPr/>
        </p:nvSpPr>
        <p:spPr>
          <a:xfrm>
            <a:off x="10564837" y="2455596"/>
            <a:ext cx="815926" cy="646331"/>
          </a:xfrm>
          <a:prstGeom prst="rect">
            <a:avLst/>
          </a:prstGeom>
          <a:noFill/>
        </p:spPr>
        <p:txBody>
          <a:bodyPr wrap="square" rtlCol="0">
            <a:spAutoFit/>
          </a:bodyPr>
          <a:lstStyle/>
          <a:p>
            <a:r>
              <a:rPr lang="en-US" b="1" dirty="0"/>
              <a:t>Thin cloud</a:t>
            </a:r>
          </a:p>
        </p:txBody>
      </p:sp>
    </p:spTree>
    <p:extLst>
      <p:ext uri="{BB962C8B-B14F-4D97-AF65-F5344CB8AC3E}">
        <p14:creationId xmlns:p14="http://schemas.microsoft.com/office/powerpoint/2010/main" val="264649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88CA513D-25BC-4476-A86C-8A6673F241A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398500" y="670609"/>
            <a:ext cx="7108874" cy="5516782"/>
          </a:xfrm>
          <a:prstGeom prst="rect">
            <a:avLst/>
          </a:prstGeom>
        </p:spPr>
      </p:pic>
      <p:sp>
        <p:nvSpPr>
          <p:cNvPr id="3" name="TextBox 2">
            <a:extLst>
              <a:ext uri="{FF2B5EF4-FFF2-40B4-BE49-F238E27FC236}">
                <a16:creationId xmlns:a16="http://schemas.microsoft.com/office/drawing/2014/main" id="{A7B1B0FA-2279-4309-8117-2BA518F07C63}"/>
              </a:ext>
            </a:extLst>
          </p:cNvPr>
          <p:cNvSpPr txBox="1"/>
          <p:nvPr/>
        </p:nvSpPr>
        <p:spPr>
          <a:xfrm>
            <a:off x="328247" y="2073527"/>
            <a:ext cx="4070253" cy="1200329"/>
          </a:xfrm>
          <a:prstGeom prst="rect">
            <a:avLst/>
          </a:prstGeom>
          <a:noFill/>
        </p:spPr>
        <p:txBody>
          <a:bodyPr wrap="square" rtlCol="0">
            <a:spAutoFit/>
          </a:bodyPr>
          <a:lstStyle/>
          <a:p>
            <a:r>
              <a:rPr lang="en-US" dirty="0"/>
              <a:t>Animated GIF of GOES-East GEOCOLOR similar to the one on figure 5.35 from your textbook for Hurricane Lorenzo</a:t>
            </a:r>
          </a:p>
        </p:txBody>
      </p:sp>
    </p:spTree>
    <p:extLst>
      <p:ext uri="{BB962C8B-B14F-4D97-AF65-F5344CB8AC3E}">
        <p14:creationId xmlns:p14="http://schemas.microsoft.com/office/powerpoint/2010/main" val="195865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8314-522B-47F7-893C-86A71F2515D4}"/>
              </a:ext>
            </a:extLst>
          </p:cNvPr>
          <p:cNvSpPr>
            <a:spLocks noGrp="1"/>
          </p:cNvSpPr>
          <p:nvPr>
            <p:ph type="title"/>
          </p:nvPr>
        </p:nvSpPr>
        <p:spPr>
          <a:xfrm>
            <a:off x="848710" y="123387"/>
            <a:ext cx="10515600" cy="1325563"/>
          </a:xfrm>
        </p:spPr>
        <p:txBody>
          <a:bodyPr>
            <a:normAutofit/>
          </a:bodyPr>
          <a:lstStyle/>
          <a:p>
            <a:r>
              <a:rPr lang="en-US" dirty="0"/>
              <a:t>Questions:</a:t>
            </a:r>
            <a:r>
              <a:rPr lang="en-US" sz="3100" dirty="0"/>
              <a:t/>
            </a:r>
            <a:br>
              <a:rPr lang="en-US" sz="3100" dirty="0"/>
            </a:br>
            <a:r>
              <a:rPr lang="en-US" sz="3100" dirty="0"/>
              <a:t>(Initial Post- 7 points, Feedback – 3 points)</a:t>
            </a:r>
          </a:p>
        </p:txBody>
      </p:sp>
      <p:sp>
        <p:nvSpPr>
          <p:cNvPr id="3" name="Content Placeholder 2">
            <a:extLst>
              <a:ext uri="{FF2B5EF4-FFF2-40B4-BE49-F238E27FC236}">
                <a16:creationId xmlns:a16="http://schemas.microsoft.com/office/drawing/2014/main" id="{69BB1571-42EF-4618-8765-27EEABC39CDE}"/>
              </a:ext>
            </a:extLst>
          </p:cNvPr>
          <p:cNvSpPr>
            <a:spLocks noGrp="1"/>
          </p:cNvSpPr>
          <p:nvPr>
            <p:ph idx="1"/>
          </p:nvPr>
        </p:nvSpPr>
        <p:spPr>
          <a:xfrm>
            <a:off x="859221" y="1520824"/>
            <a:ext cx="9585960" cy="4627727"/>
          </a:xfrm>
        </p:spPr>
        <p:txBody>
          <a:bodyPr>
            <a:normAutofit fontScale="85000" lnSpcReduction="20000"/>
          </a:bodyPr>
          <a:lstStyle/>
          <a:p>
            <a:pPr marL="514350" indent="-514350">
              <a:buAutoNum type="arabicPeriod"/>
            </a:pPr>
            <a:r>
              <a:rPr lang="en-US" dirty="0"/>
              <a:t>Use the play button on the bottom  of the animated GIF –the first one to detect and describe how colors of the thin and thick clouds vary between true color (day) and infrared images (night). </a:t>
            </a:r>
          </a:p>
          <a:p>
            <a:pPr marL="514350" indent="-514350">
              <a:lnSpc>
                <a:spcPct val="120000"/>
              </a:lnSpc>
              <a:buAutoNum type="arabicPeriod"/>
            </a:pPr>
            <a:r>
              <a:rPr lang="en-US" dirty="0"/>
              <a:t>Now view one animated GIF of the </a:t>
            </a:r>
            <a:r>
              <a:rPr lang="en-US" dirty="0" err="1"/>
              <a:t>GeoColor</a:t>
            </a:r>
            <a:r>
              <a:rPr lang="en-US" dirty="0"/>
              <a:t> image of your selected time (note the local time from top-left part of the window) as given in example</a:t>
            </a:r>
            <a:r>
              <a:rPr lang="en-US" dirty="0" smtClean="0"/>
              <a:t>:                 Take a screenshot of the image to put on your power point (or download if you are attaching an image on your forum post) and locate (show them using pointer lines) various cloud types similar to the one in example.</a:t>
            </a:r>
            <a:endParaRPr lang="en-US" dirty="0"/>
          </a:p>
          <a:p>
            <a:pPr marL="514350" indent="-514350">
              <a:buAutoNum type="arabicPeriod"/>
            </a:pPr>
            <a:r>
              <a:rPr lang="en-US" dirty="0" smtClean="0"/>
              <a:t>Viewing </a:t>
            </a:r>
            <a:r>
              <a:rPr lang="en-US" dirty="0"/>
              <a:t>band 11 (the cloud top IR) and the day-night variation of cloud color (from your answer 1), </a:t>
            </a:r>
          </a:p>
          <a:p>
            <a:pPr marL="971550" lvl="1" indent="-514350">
              <a:buFont typeface="+mj-lt"/>
              <a:buAutoNum type="alphaLcParenR"/>
            </a:pPr>
            <a:r>
              <a:rPr lang="en-US" dirty="0"/>
              <a:t>Further describe the nature (the height, temperature, cloud form, and any weather process associated) of these clouds?  (hint: page 136 and 137 of your textbook). </a:t>
            </a:r>
          </a:p>
        </p:txBody>
      </p:sp>
      <p:pic>
        <p:nvPicPr>
          <p:cNvPr id="4" name="Picture 3">
            <a:extLst>
              <a:ext uri="{FF2B5EF4-FFF2-40B4-BE49-F238E27FC236}">
                <a16:creationId xmlns:a16="http://schemas.microsoft.com/office/drawing/2014/main" id="{0C9E400E-0222-4D56-85A4-221A1EB709D8}"/>
              </a:ext>
            </a:extLst>
          </p:cNvPr>
          <p:cNvPicPr>
            <a:picLocks noChangeAspect="1"/>
          </p:cNvPicPr>
          <p:nvPr/>
        </p:nvPicPr>
        <p:blipFill>
          <a:blip r:embed="rId2"/>
          <a:stretch>
            <a:fillRect/>
          </a:stretch>
        </p:blipFill>
        <p:spPr>
          <a:xfrm>
            <a:off x="4303666" y="3205654"/>
            <a:ext cx="1287837" cy="423146"/>
          </a:xfrm>
          <a:prstGeom prst="rect">
            <a:avLst/>
          </a:prstGeom>
        </p:spPr>
      </p:pic>
    </p:spTree>
    <p:extLst>
      <p:ext uri="{BB962C8B-B14F-4D97-AF65-F5344CB8AC3E}">
        <p14:creationId xmlns:p14="http://schemas.microsoft.com/office/powerpoint/2010/main" val="3539391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341</Words>
  <Application>Microsoft Office PowerPoint</Application>
  <PresentationFormat>Widescreen</PresentationFormat>
  <Paragraphs>28</Paragraphs>
  <Slides>7</Slides>
  <Notes>0</Notes>
  <HiddenSlides>0</HiddenSlides>
  <MMClips>2</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vt:i4>
      </vt:variant>
    </vt:vector>
  </HeadingPairs>
  <TitlesOfParts>
    <vt:vector size="9" baseType="lpstr">
      <vt:lpstr>Arial</vt:lpstr>
      <vt:lpstr>Office Theme</vt:lpstr>
      <vt:lpstr>GEOG 108: Meteorology and Climatology</vt:lpstr>
      <vt:lpstr>PowerPoint Presentation</vt:lpstr>
      <vt:lpstr>Satellite Observations</vt:lpstr>
      <vt:lpstr>Satellite Activity</vt:lpstr>
      <vt:lpstr>PowerPoint Presentation</vt:lpstr>
      <vt:lpstr>PowerPoint Presentation</vt:lpstr>
      <vt:lpstr>Questions: (Initial Post- 7 points, Feedback – 3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 108: Meteorology and Climatology</dc:title>
  <dc:creator>Hari Kandel</dc:creator>
  <cp:lastModifiedBy>Hari P. Kandel</cp:lastModifiedBy>
  <cp:revision>12</cp:revision>
  <dcterms:created xsi:type="dcterms:W3CDTF">2019-09-30T02:55:13Z</dcterms:created>
  <dcterms:modified xsi:type="dcterms:W3CDTF">2019-09-30T15:26:37Z</dcterms:modified>
</cp:coreProperties>
</file>